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notesSlides/notesSlide4.xml" ContentType="application/vnd.openxmlformats-officedocument.presentationml.notesSlide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65" r:id="rId1"/>
  </p:sldMasterIdLst>
  <p:notesMasterIdLst>
    <p:notesMasterId r:id="rId43"/>
  </p:notesMasterIdLst>
  <p:handoutMasterIdLst>
    <p:handoutMasterId r:id="rId44"/>
  </p:handoutMasterIdLst>
  <p:sldIdLst>
    <p:sldId id="2740" r:id="rId2"/>
    <p:sldId id="2809" r:id="rId3"/>
    <p:sldId id="2982" r:id="rId4"/>
    <p:sldId id="1863" r:id="rId5"/>
    <p:sldId id="2865" r:id="rId6"/>
    <p:sldId id="2710" r:id="rId7"/>
    <p:sldId id="2981" r:id="rId8"/>
    <p:sldId id="2818" r:id="rId9"/>
    <p:sldId id="2989" r:id="rId10"/>
    <p:sldId id="2996" r:id="rId11"/>
    <p:sldId id="2990" r:id="rId12"/>
    <p:sldId id="2802" r:id="rId13"/>
    <p:sldId id="2993" r:id="rId14"/>
    <p:sldId id="2994" r:id="rId15"/>
    <p:sldId id="2997" r:id="rId16"/>
    <p:sldId id="2991" r:id="rId17"/>
    <p:sldId id="2744" r:id="rId18"/>
    <p:sldId id="2208" r:id="rId19"/>
    <p:sldId id="1833" r:id="rId20"/>
    <p:sldId id="2998" r:id="rId21"/>
    <p:sldId id="1838" r:id="rId22"/>
    <p:sldId id="2215" r:id="rId23"/>
    <p:sldId id="2757" r:id="rId24"/>
    <p:sldId id="2999" r:id="rId25"/>
    <p:sldId id="1719" r:id="rId26"/>
    <p:sldId id="2625" r:id="rId27"/>
    <p:sldId id="2626" r:id="rId28"/>
    <p:sldId id="1855" r:id="rId29"/>
    <p:sldId id="3000" r:id="rId30"/>
    <p:sldId id="2983" r:id="rId31"/>
    <p:sldId id="2995" r:id="rId32"/>
    <p:sldId id="2045" r:id="rId33"/>
    <p:sldId id="3001" r:id="rId34"/>
    <p:sldId id="2984" r:id="rId35"/>
    <p:sldId id="2985" r:id="rId36"/>
    <p:sldId id="2945" r:id="rId37"/>
    <p:sldId id="2986" r:id="rId38"/>
    <p:sldId id="2951" r:id="rId39"/>
    <p:sldId id="2956" r:id="rId40"/>
    <p:sldId id="2957" r:id="rId41"/>
    <p:sldId id="2857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753F"/>
    <a:srgbClr val="F37440"/>
    <a:srgbClr val="2C895B"/>
    <a:srgbClr val="F3E9D5"/>
    <a:srgbClr val="738260"/>
    <a:srgbClr val="788965"/>
    <a:srgbClr val="D0D0D0"/>
    <a:srgbClr val="D3D3D3"/>
    <a:srgbClr val="D8D8D8"/>
    <a:srgbClr val="DCDC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9DCAF9ED-07DC-4A11-8D7F-57B35C25682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806"/>
    <p:restoredTop sz="96237"/>
  </p:normalViewPr>
  <p:slideViewPr>
    <p:cSldViewPr snapToGrid="0" snapToObjects="1">
      <p:cViewPr varScale="1">
        <p:scale>
          <a:sx n="86" d="100"/>
          <a:sy n="86" d="100"/>
        </p:scale>
        <p:origin x="129" y="30"/>
      </p:cViewPr>
      <p:guideLst>
        <p:guide orient="horz" pos="2136"/>
        <p:guide pos="3840"/>
      </p:guideLst>
    </p:cSldViewPr>
  </p:slideViewPr>
  <p:outlineViewPr>
    <p:cViewPr>
      <p:scale>
        <a:sx n="33" d="100"/>
        <a:sy n="33" d="100"/>
      </p:scale>
      <p:origin x="0" y="-17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notesViewPr>
    <p:cSldViewPr snapToGrid="0" snapToObjects="1">
      <p:cViewPr varScale="1">
        <p:scale>
          <a:sx n="143" d="100"/>
          <a:sy n="143" d="100"/>
        </p:scale>
        <p:origin x="6760" y="2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A87AE45-7D9C-AF4B-9127-07A37BCC0B4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Arial Regular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1D4BF13-FEF8-6847-BD1B-D751112DA7D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869856-63EF-664B-B6D1-4347CEFEB312}" type="datetimeFigureOut">
              <a:rPr lang="en-US" smtClean="0">
                <a:latin typeface="Arial Regular"/>
              </a:rPr>
              <a:t>5/13/2024</a:t>
            </a:fld>
            <a:endParaRPr lang="en-US">
              <a:latin typeface="Arial Regular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4FBDD7-16D6-054A-8A98-281A3B7C508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>
              <a:latin typeface="Arial Regular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2406F2-82FA-EB49-BDED-F186357D5D1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DCF472-C139-3E41-873F-842C077DA286}" type="slidenum">
              <a:rPr lang="en-US" smtClean="0">
                <a:latin typeface="Arial Regular"/>
              </a:rPr>
              <a:t>‹#›</a:t>
            </a:fld>
            <a:endParaRPr lang="en-US">
              <a:latin typeface="Arial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06829261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5-13T15:48:28.43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25731 1432 21183 0,'0'-2'1888'0,"-2"-2"-1504"0,2-1-384 0,-4-1 0 0,0 0 2240 0,3 3 384 0,-3 3 80 0,2-6 16 0,0 2-224 0,0-3-32 0,-3-1-16 0,-3-1 0 0,2-4-1440 0,-3 1-304 0,-2 3-48 0,1 0-16 0,1 1-80 0,-4 1-32 0,0-1 0 0,1-1 0 0,-3 3-208 0,-2-5-32 0,2 7-16 0,0-5 0 0,0 5-144 0,0 0-128 0,-2 2 144 0,0 2-144 0,-5 6 0 0,1 1 0 0,-3 8 0 0,1 4 0 0,-1 6 0 0,1-1 0 0,4 6 0 0,-1 8 0 0,-1 5-160 0,2 6 32 0,2 7 0 0,2 0 0 0,6 1-64 0,7-5 0 0,2-5 0 0,0-47 0 0,17 72-160 0,-17-72-32 15,0 0-16-15,60 66 0 16,-60-66-96-16,0 0-16 0,92 24 0 0,-92-24 0 16,68-11-464-16,-38-2-112 0,6-4 0 0,-3-4-16 15,3-3-560-15,-2-3-128 0,-6 1 0 0,-5 7-16 16,-3-5 544-16,-1 5 112 0,-6 0 32 0,-7 4 0 0,0-2 1120 0,-3 6 288 15,-1 2 32-15,-4 3 0 0,2-3 1856 0,-5 5 384 16,-3 2 80-16,3 2 16 0,-1 0-1056 0,2 6-192 16,-1-3-64-16,5 7 0 0,-4 1-768 0,4 0-144 15,4 6-48-15,-4-2 0 0,0-15-128 0,0 0-48 16,0 0 0-16,0 0 0 0,43 81 704 0,-43-81 144 0,0 0 32 0,0 0 0 31,0 0-1744-31,64 64-352 0,-64-64-64 0,0 0-16 16,0 0 384-16,0 0 64 0,75 62 0 0,-75-62-18224 0</inkml:trace>
  <inkml:trace contextRef="#ctx0" brushRef="#br0" timeOffset="300.11">26312 1483 22111 0,'-16'-8'1968'0,"11"6"-1584"0,-5 2-384 0,7-5 0 0,3 3 3088 0,0 0 544 16,0 2 96-16,0-4 32 0,3 2-1312 0,-1-2-256 16,6 1-48-16,-3-5-16 0,9 4-1248 0,3-3-256 15,5 1-48-15,3 1-16 0,-25 5-176 0,58-12-48 16,-58 12 0-16,71-7 0 0,-71 7-336 0,68-4 0 15,-68 4 0-15,66-2 0 16,-66 2-688-16,0 0-96 0,86 6-32 0,-86-6 0 16,0 0-672-16,0 0-144 0</inkml:trace>
  <inkml:trace contextRef="#ctx0" brushRef="#br0" timeOffset="503.06">26571 1261 21183 0,'-15'6'944'0,"9"-5"192"0,-3 3-912 0,1 0-224 0,6-2 0 0,-1 0 0 16,3 3 3504-16,-4 1 656 0,2 3 128 0,-6 6 16 15,7 4-2112-15,-5 6-416 0,2 5-96 0,4 4-16 16,4-3-960-16,-4-31-192 0,6 62-32 0,-6-62-16 16,15 55-464-16,-15-55 0 0,0 0 0 0,30 81 0 31,-30-81-864-31,0 0-64 0,37 71-16 0,-37-71-17744 0</inkml:trace>
  <inkml:trace contextRef="#ctx0" brushRef="#br0" timeOffset="1084.54">26682 1236 7359 0,'7'-20'656'0,"-1"9"-528"0,0-3-128 0,-3 5 0 16,3 3 2304-16,-6 3 448 0,4 1 64 0,1-4 32 16,1-3 1168-16,7-1 224 0,-3-3 48 0,5 2 16 15,-4 3-1952-15,2 6-400 0,-13 2-80 0,0 0-16 16,0 0-1120-16,0 0-224 0,0 0-64 0,66 55 0 16,-66-55-96-16,0 0-32 0,20 75 0 0,-16-41 0 15,-4 0-16-15,0 3-16 0,-4 12 0 0,-5 4 0 16,-6-1-96-16,0 7 0 0,-4 3-16 0,-5-8 0 15,-4 3-48-15,-1-9 0 0,-1-1 0 0,2-9 0 16,0-4-128-16,3-2 0 0,-5 0 0 0,-2-4 128 16,8-4-128-16,-6-3 0 0,2-2 0 0,3-6 0 15,-1-2 0-15,5-7 0 0,-1-4 0 0,5-4 0 0,-2-7-144 16,4-4-16-16,-2-9 0 0,2-5 0 0,4-4-64 0,1-11-16 16,-5-5 0-16,6-7 0 0,0 3-16 0,1-5 0 15,2 6 0-15,-3-14 0 0,3-2 128 0,-3 0 128 16,5 10-208-16,4 7 80 0,4 8 128 0,0 9 0 15,1 4 0-15,5 6-128 0,-1 3 128 0,3 4 0 16,1 2 0-16,2 2 0 0,3 2 256 0,3 1 0 16,2 5-16-16,-23 5 0 0,0 0-240 0,82 0 144 15,-82 0-144-15,0 0 128 16,96 21-464-16,-96-21-112 0,0 0 0 0,96 43-18240 0</inkml:trace>
  <inkml:trace contextRef="#ctx0" brushRef="#br0" timeOffset="1635.71">27383 827 28559 0,'0'-2'1264'0,"-4"-2"272"0,4 4-1232 0,-2 0-304 0,2 0 0 0,0 4 0 0,0-2 2656 0,0 2 480 0,-4 5 80 0,4 8 32 0,-3 5-1712 0,1 12-352 0,-2 8-64 0,0 1-16 0,-1 4-176 0,-1 2-32 0,0 3-16 0,3-3 0 0,-3 8-288 0,2-3-48 0,4-1-16 0,-4 3 0 0,4 2-528 0,4-3 0 0,-4 5 0 0,4-6 0 0,-4-1-304 0,2-6-112 0,-2-47-32 0,-2 77 0 0,2-49-448 0,0-28-80 0,0 43-32 0,-4-31 0 0,8-5 352 0,-4-1 64 0,0-2 16 0,2-4 0 0,2-4 160 0,5-4 32 0,-3-3 16 0,7-4 0 0,2-4 144 0,0-3 32 0,4 1 0 0,3-2 0 0,-1 3 352 0,1-3 80 0,-1 4 16 0,2 3 0 0,1 2 128 0,0 3 16 16,5 2 16-16,-29 9 0 0,52-10-16 0,-52 10 0 15,0 0 0-15,74 6 0 0,-74-6-112 0,0 0-32 16,0 0 0-16,0 0 0 0,77 71 0 0,-77-71 0 15,0 0 0-15,3 68 0 0,-6-47 0 0,-3 1 0 0,-3-1 0 16,-1 1 0-16,1-1-16 0,-6 2-16 0,2-4 0 0,-2-3 0 16,-4 1-224-16,0 0 144 0,-2 0-144 0,-1-7 128 15,1 1-128-15,2-6 0 0,-3 3 0 0,1-8 0 16,-3 0 0-16,-1-6-224 0,6 3 48 0,1-11 16 31,3 3-320-31,-4-8-64 0,4-3-16 0,2-4 0 16,-1-6-32-16,7-2-16 0,3-2 0 0,-2 0 0 15,8 2 0-15,2 4 0 0,2 2 0 0,-1 4 0 0,5 1-1104 0,-1 1-208 16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rial Regular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rial Regular"/>
              </a:defRPr>
            </a:lvl1pPr>
          </a:lstStyle>
          <a:p>
            <a:fld id="{C7103FDF-5845-2441-8890-D723FF5A85D0}" type="datetimeFigureOut">
              <a:rPr lang="en-US" smtClean="0"/>
              <a:pPr/>
              <a:t>5/13/2024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rial Regular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rial Regular"/>
              </a:defRPr>
            </a:lvl1pPr>
          </a:lstStyle>
          <a:p>
            <a:fld id="{FFDCFA53-E6C0-FD4E-82A8-4284543D796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00106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9565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513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9590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2060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ainframes Before Amazon Web Cloud Computing">
            <a:extLst>
              <a:ext uri="{FF2B5EF4-FFF2-40B4-BE49-F238E27FC236}">
                <a16:creationId xmlns:a16="http://schemas.microsoft.com/office/drawing/2014/main" id="{BA3EFA0F-3F42-C308-BDE0-F792346F51C6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365"/>
          <a:stretch/>
        </p:blipFill>
        <p:spPr bwMode="auto">
          <a:xfrm>
            <a:off x="0" y="0"/>
            <a:ext cx="123063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15282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 + Description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CE69F076-E5A4-8649-9256-A017674C48B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6741" y="3683276"/>
            <a:ext cx="3273315" cy="3719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Subhead Title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02A41B34-1B59-0E48-A253-A7B35CA14A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C1FF28EB-1C03-C244-8DB5-F43F19BFAAE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208199" y="3683276"/>
            <a:ext cx="3273315" cy="3719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Subhead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C4A33F0C-2A4A-C44C-8AED-C993C2AD447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829657" y="3683276"/>
            <a:ext cx="3273426" cy="3719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Subhead Title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C4FAB04-B57D-404F-994F-1800028DAD8F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586741" y="2052471"/>
            <a:ext cx="2422978" cy="162511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8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Drag image here or click the icon to prompt image insert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AFCC7F69-FFA1-3542-890F-D40A1F2C95C1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207246" y="2052471"/>
            <a:ext cx="2422978" cy="162511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800">
                <a:solidFill>
                  <a:schemeClr val="accent2"/>
                </a:solidFill>
              </a:defRPr>
            </a:lvl1pPr>
          </a:lstStyle>
          <a:p>
            <a:r>
              <a:rPr lang="en-US"/>
              <a:t>Drag image here or click the icon to prompt image insert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0835A66D-ABBD-FD48-B00D-86E260F0114B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7829657" y="2052471"/>
            <a:ext cx="2422978" cy="162511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800">
                <a:solidFill>
                  <a:schemeClr val="accent2"/>
                </a:solidFill>
              </a:defRPr>
            </a:lvl1pPr>
          </a:lstStyle>
          <a:p>
            <a:r>
              <a:rPr lang="en-US"/>
              <a:t>Drag image here or click the icon to prompt image insert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496DDA35-21BC-254F-BE07-6B2D68F127A2}"/>
              </a:ext>
            </a:extLst>
          </p:cNvPr>
          <p:cNvSpPr>
            <a:spLocks noGrp="1"/>
          </p:cNvSpPr>
          <p:nvPr>
            <p:ph sz="quarter" idx="27"/>
          </p:nvPr>
        </p:nvSpPr>
        <p:spPr>
          <a:xfrm>
            <a:off x="587375" y="4060920"/>
            <a:ext cx="3273425" cy="2149379"/>
          </a:xfrm>
        </p:spPr>
        <p:txBody>
          <a:bodyPr/>
          <a:lstStyle>
            <a:lvl1pPr marL="230188" indent="-230188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1800">
                <a:solidFill>
                  <a:schemeClr val="accent2"/>
                </a:solidFill>
              </a:defRPr>
            </a:lvl1pPr>
            <a:lvl2pPr marL="461963" indent="-222250">
              <a:lnSpc>
                <a:spcPct val="90000"/>
              </a:lnSpc>
              <a:spcBef>
                <a:spcPts val="500"/>
              </a:spcBef>
              <a:tabLst/>
              <a:defRPr sz="1800">
                <a:solidFill>
                  <a:schemeClr val="accent2"/>
                </a:solidFill>
              </a:defRPr>
            </a:lvl2pPr>
            <a:lvl3pPr marL="690563" indent="-177800">
              <a:lnSpc>
                <a:spcPct val="90000"/>
              </a:lnSpc>
              <a:spcBef>
                <a:spcPts val="500"/>
              </a:spcBef>
              <a:tabLst/>
              <a:defRPr>
                <a:solidFill>
                  <a:schemeClr val="accent2"/>
                </a:solidFill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F779E0CB-EA55-D645-8276-3397462D86F4}"/>
              </a:ext>
            </a:extLst>
          </p:cNvPr>
          <p:cNvSpPr>
            <a:spLocks noGrp="1"/>
          </p:cNvSpPr>
          <p:nvPr>
            <p:ph sz="quarter" idx="28"/>
          </p:nvPr>
        </p:nvSpPr>
        <p:spPr>
          <a:xfrm>
            <a:off x="4208089" y="4060920"/>
            <a:ext cx="3273425" cy="2149379"/>
          </a:xfrm>
        </p:spPr>
        <p:txBody>
          <a:bodyPr/>
          <a:lstStyle>
            <a:lvl1pPr marL="230188" indent="-230188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1800">
                <a:solidFill>
                  <a:schemeClr val="accent2"/>
                </a:solidFill>
              </a:defRPr>
            </a:lvl1pPr>
            <a:lvl2pPr marL="461963" indent="-222250">
              <a:lnSpc>
                <a:spcPct val="90000"/>
              </a:lnSpc>
              <a:spcBef>
                <a:spcPts val="500"/>
              </a:spcBef>
              <a:tabLst/>
              <a:defRPr sz="1800">
                <a:solidFill>
                  <a:schemeClr val="accent2"/>
                </a:solidFill>
              </a:defRPr>
            </a:lvl2pPr>
            <a:lvl3pPr marL="690563" indent="-177800">
              <a:lnSpc>
                <a:spcPct val="90000"/>
              </a:lnSpc>
              <a:spcBef>
                <a:spcPts val="500"/>
              </a:spcBef>
              <a:tabLst/>
              <a:defRPr>
                <a:solidFill>
                  <a:schemeClr val="accent2"/>
                </a:solidFill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B76E58CC-E290-3741-9EE5-12B900DC062A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7829658" y="4060920"/>
            <a:ext cx="3273425" cy="2149379"/>
          </a:xfrm>
        </p:spPr>
        <p:txBody>
          <a:bodyPr/>
          <a:lstStyle>
            <a:lvl1pPr marL="230188" indent="-230188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1800">
                <a:solidFill>
                  <a:schemeClr val="accent2"/>
                </a:solidFill>
              </a:defRPr>
            </a:lvl1pPr>
            <a:lvl2pPr marL="461963" indent="-222250">
              <a:lnSpc>
                <a:spcPct val="90000"/>
              </a:lnSpc>
              <a:spcBef>
                <a:spcPts val="500"/>
              </a:spcBef>
              <a:tabLst/>
              <a:defRPr sz="1800">
                <a:solidFill>
                  <a:schemeClr val="accent2"/>
                </a:solidFill>
              </a:defRPr>
            </a:lvl2pPr>
            <a:lvl3pPr marL="690563" indent="-177800">
              <a:lnSpc>
                <a:spcPct val="90000"/>
              </a:lnSpc>
              <a:spcBef>
                <a:spcPts val="500"/>
              </a:spcBef>
              <a:tabLst/>
              <a:defRPr>
                <a:solidFill>
                  <a:schemeClr val="accent2"/>
                </a:solidFill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BF0A7E6C-F96D-174D-AA27-A836523FA9D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740" y="1120581"/>
            <a:ext cx="10516342" cy="4796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25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Subtitle Placeholder</a:t>
            </a:r>
          </a:p>
        </p:txBody>
      </p:sp>
    </p:spTree>
    <p:extLst>
      <p:ext uri="{BB962C8B-B14F-4D97-AF65-F5344CB8AC3E}">
        <p14:creationId xmlns:p14="http://schemas.microsoft.com/office/powerpoint/2010/main" val="21300557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ep process char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uppieren 6">
            <a:extLst>
              <a:ext uri="{FF2B5EF4-FFF2-40B4-BE49-F238E27FC236}">
                <a16:creationId xmlns:a16="http://schemas.microsoft.com/office/drawing/2014/main" id="{0E350D8E-F3C0-CA4B-AAEA-810E02ADAD8E}"/>
              </a:ext>
            </a:extLst>
          </p:cNvPr>
          <p:cNvGrpSpPr/>
          <p:nvPr userDrawn="1"/>
        </p:nvGrpSpPr>
        <p:grpSpPr>
          <a:xfrm>
            <a:off x="587877" y="2056686"/>
            <a:ext cx="10480915" cy="4148046"/>
            <a:chOff x="540000" y="1618968"/>
            <a:chExt cx="11263321" cy="4457700"/>
          </a:xfrm>
        </p:grpSpPr>
        <p:grpSp>
          <p:nvGrpSpPr>
            <p:cNvPr id="72" name="TIMELINE">
              <a:extLst>
                <a:ext uri="{FF2B5EF4-FFF2-40B4-BE49-F238E27FC236}">
                  <a16:creationId xmlns:a16="http://schemas.microsoft.com/office/drawing/2014/main" id="{C1D6EE86-9A6C-0F45-BE85-2AFA67CD214C}"/>
                </a:ext>
              </a:extLst>
            </p:cNvPr>
            <p:cNvGrpSpPr/>
            <p:nvPr/>
          </p:nvGrpSpPr>
          <p:grpSpPr bwMode="gray">
            <a:xfrm>
              <a:off x="540000" y="3591297"/>
              <a:ext cx="11263321" cy="520049"/>
              <a:chOff x="540000" y="3400125"/>
              <a:chExt cx="11263321" cy="520049"/>
            </a:xfrm>
          </p:grpSpPr>
          <p:sp>
            <p:nvSpPr>
              <p:cNvPr id="79" name="Arrow 1">
                <a:extLst>
                  <a:ext uri="{FF2B5EF4-FFF2-40B4-BE49-F238E27FC236}">
                    <a16:creationId xmlns:a16="http://schemas.microsoft.com/office/drawing/2014/main" id="{6CBC12B2-7E56-1845-BB60-CFBF61363775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540000" y="3400126"/>
                <a:ext cx="2088517" cy="520048"/>
              </a:xfrm>
              <a:prstGeom prst="homePlate">
                <a:avLst>
                  <a:gd name="adj" fmla="val 36314"/>
                </a:avLst>
              </a:prstGeom>
              <a:solidFill>
                <a:schemeClr val="tx1">
                  <a:lumMod val="20000"/>
                  <a:lumOff val="80000"/>
                </a:schemeClr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lIns="216000" tIns="108000" rIns="108000" bIns="108000" anchor="ctr">
                <a:noAutofit/>
              </a:bodyPr>
              <a:lstStyle/>
              <a:p>
                <a:pPr defTabSz="601266" eaLnBrk="0" hangingPunct="0"/>
                <a:r>
                  <a:rPr lang="en-US" sz="1500" b="1">
                    <a:solidFill>
                      <a:schemeClr val="tx2"/>
                    </a:solidFill>
                    <a:cs typeface="Arial" charset="0"/>
                  </a:rPr>
                  <a:t>STEP 1</a:t>
                </a:r>
              </a:p>
            </p:txBody>
          </p:sp>
          <p:sp>
            <p:nvSpPr>
              <p:cNvPr id="80" name="Arrow 2">
                <a:extLst>
                  <a:ext uri="{FF2B5EF4-FFF2-40B4-BE49-F238E27FC236}">
                    <a16:creationId xmlns:a16="http://schemas.microsoft.com/office/drawing/2014/main" id="{B4A6569F-2922-DF4A-B892-DEACBC595652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2374960" y="3400126"/>
                <a:ext cx="2088517" cy="520048"/>
              </a:xfrm>
              <a:prstGeom prst="chevron">
                <a:avLst>
                  <a:gd name="adj" fmla="val 35094"/>
                </a:avLst>
              </a:prstGeom>
              <a:solidFill>
                <a:schemeClr val="tx1">
                  <a:lumMod val="40000"/>
                  <a:lumOff val="60000"/>
                </a:schemeClr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lIns="216000" tIns="108000" rIns="108000" bIns="108000" anchor="ctr">
                <a:noAutofit/>
              </a:bodyPr>
              <a:lstStyle/>
              <a:p>
                <a:pPr defTabSz="601266" eaLnBrk="0" hangingPunct="0"/>
                <a:r>
                  <a:rPr lang="en-US" sz="1500" b="1">
                    <a:solidFill>
                      <a:schemeClr val="tx2"/>
                    </a:solidFill>
                    <a:cs typeface="Arial" charset="0"/>
                  </a:rPr>
                  <a:t>STEP 2</a:t>
                </a:r>
              </a:p>
            </p:txBody>
          </p:sp>
          <p:sp>
            <p:nvSpPr>
              <p:cNvPr id="81" name="Arrow 3">
                <a:extLst>
                  <a:ext uri="{FF2B5EF4-FFF2-40B4-BE49-F238E27FC236}">
                    <a16:creationId xmlns:a16="http://schemas.microsoft.com/office/drawing/2014/main" id="{46B5FD33-6012-3B48-AD49-306382B33E7B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4209922" y="3400126"/>
                <a:ext cx="2088517" cy="520048"/>
              </a:xfrm>
              <a:prstGeom prst="chevron">
                <a:avLst>
                  <a:gd name="adj" fmla="val 35094"/>
                </a:avLst>
              </a:prstGeom>
              <a:solidFill>
                <a:schemeClr val="tx1">
                  <a:lumMod val="60000"/>
                  <a:lumOff val="40000"/>
                </a:schemeClr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lIns="216000" tIns="108000" rIns="108000" bIns="108000" anchor="ctr">
                <a:noAutofit/>
              </a:bodyPr>
              <a:lstStyle/>
              <a:p>
                <a:pPr defTabSz="601266" eaLnBrk="0" hangingPunct="0"/>
                <a:r>
                  <a:rPr lang="en-US" sz="1500" b="1">
                    <a:solidFill>
                      <a:schemeClr val="tx2"/>
                    </a:solidFill>
                    <a:cs typeface="Arial" charset="0"/>
                  </a:rPr>
                  <a:t>STEP 3</a:t>
                </a:r>
              </a:p>
            </p:txBody>
          </p:sp>
          <p:sp>
            <p:nvSpPr>
              <p:cNvPr id="82" name="Arrow 4">
                <a:extLst>
                  <a:ext uri="{FF2B5EF4-FFF2-40B4-BE49-F238E27FC236}">
                    <a16:creationId xmlns:a16="http://schemas.microsoft.com/office/drawing/2014/main" id="{4BBD97CF-C378-C447-97A9-6453F083952B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6044882" y="3400126"/>
                <a:ext cx="2088517" cy="520048"/>
              </a:xfrm>
              <a:prstGeom prst="chevron">
                <a:avLst>
                  <a:gd name="adj" fmla="val 35094"/>
                </a:avLst>
              </a:prstGeom>
              <a:solidFill>
                <a:schemeClr val="tx1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lIns="216000" tIns="108000" rIns="108000" bIns="108000" anchor="ctr">
                <a:noAutofit/>
              </a:bodyPr>
              <a:lstStyle/>
              <a:p>
                <a:pPr defTabSz="601266" eaLnBrk="0" hangingPunct="0"/>
                <a:r>
                  <a:rPr lang="en-US" sz="1500" b="1">
                    <a:solidFill>
                      <a:schemeClr val="bg1"/>
                    </a:solidFill>
                    <a:cs typeface="Arial" charset="0"/>
                  </a:rPr>
                  <a:t>STEP 4</a:t>
                </a:r>
              </a:p>
            </p:txBody>
          </p:sp>
          <p:sp>
            <p:nvSpPr>
              <p:cNvPr id="83" name="Arrow 5">
                <a:extLst>
                  <a:ext uri="{FF2B5EF4-FFF2-40B4-BE49-F238E27FC236}">
                    <a16:creationId xmlns:a16="http://schemas.microsoft.com/office/drawing/2014/main" id="{4E377499-6375-3D42-B65B-67CCC1FE4075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7879844" y="3400126"/>
                <a:ext cx="2088517" cy="520048"/>
              </a:xfrm>
              <a:prstGeom prst="chevron">
                <a:avLst>
                  <a:gd name="adj" fmla="val 35094"/>
                </a:avLst>
              </a:prstGeom>
              <a:solidFill>
                <a:schemeClr val="tx1">
                  <a:lumMod val="75000"/>
                </a:schemeClr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lIns="216000" tIns="108000" rIns="108000" bIns="108000" anchor="ctr">
                <a:noAutofit/>
              </a:bodyPr>
              <a:lstStyle/>
              <a:p>
                <a:pPr defTabSz="601266" eaLnBrk="0" hangingPunct="0"/>
                <a:r>
                  <a:rPr lang="en-US" sz="1500" b="1">
                    <a:solidFill>
                      <a:schemeClr val="bg1"/>
                    </a:solidFill>
                    <a:cs typeface="Arial" charset="0"/>
                  </a:rPr>
                  <a:t>STEP 5</a:t>
                </a:r>
              </a:p>
            </p:txBody>
          </p:sp>
          <p:sp>
            <p:nvSpPr>
              <p:cNvPr id="84" name="Arrow 6">
                <a:extLst>
                  <a:ext uri="{FF2B5EF4-FFF2-40B4-BE49-F238E27FC236}">
                    <a16:creationId xmlns:a16="http://schemas.microsoft.com/office/drawing/2014/main" id="{F89FBF72-02DE-CB41-B801-D1CD5371B605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9714804" y="3400125"/>
                <a:ext cx="2088517" cy="520048"/>
              </a:xfrm>
              <a:prstGeom prst="chevron">
                <a:avLst>
                  <a:gd name="adj" fmla="val 35094"/>
                </a:avLst>
              </a:prstGeom>
              <a:solidFill>
                <a:schemeClr val="tx2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lIns="216000" tIns="108000" rIns="108000" bIns="108000" anchor="ctr">
                <a:noAutofit/>
              </a:bodyPr>
              <a:lstStyle/>
              <a:p>
                <a:pPr defTabSz="601266" eaLnBrk="0" hangingPunct="0"/>
                <a:r>
                  <a:rPr lang="en-US" sz="1500" b="1">
                    <a:solidFill>
                      <a:schemeClr val="bg1"/>
                    </a:solidFill>
                    <a:cs typeface="Arial" charset="0"/>
                  </a:rPr>
                  <a:t>STEP 6</a:t>
                </a:r>
              </a:p>
            </p:txBody>
          </p:sp>
        </p:grpSp>
        <p:sp>
          <p:nvSpPr>
            <p:cNvPr id="73" name="Line">
              <a:extLst>
                <a:ext uri="{FF2B5EF4-FFF2-40B4-BE49-F238E27FC236}">
                  <a16:creationId xmlns:a16="http://schemas.microsoft.com/office/drawing/2014/main" id="{B61DAF7C-F5FA-CA4D-9673-327185B46F53}"/>
                </a:ext>
              </a:extLst>
            </p:cNvPr>
            <p:cNvSpPr>
              <a:spLocks noChangeShapeType="1"/>
            </p:cNvSpPr>
            <p:nvPr/>
          </p:nvSpPr>
          <p:spPr bwMode="gray">
            <a:xfrm flipV="1">
              <a:off x="540000" y="1618968"/>
              <a:ext cx="0" cy="1704203"/>
            </a:xfrm>
            <a:prstGeom prst="lin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lIns="0" tIns="0" rIns="0" bIns="0">
              <a:noAutofit/>
            </a:bodyPr>
            <a:lstStyle/>
            <a:p>
              <a:endParaRPr lang="en-US" sz="1050">
                <a:solidFill>
                  <a:schemeClr val="accent4"/>
                </a:solidFill>
              </a:endParaRPr>
            </a:p>
          </p:txBody>
        </p:sp>
        <p:sp>
          <p:nvSpPr>
            <p:cNvPr id="74" name="Line">
              <a:extLst>
                <a:ext uri="{FF2B5EF4-FFF2-40B4-BE49-F238E27FC236}">
                  <a16:creationId xmlns:a16="http://schemas.microsoft.com/office/drawing/2014/main" id="{E9B19F07-92B6-5C42-ABB9-F674CE75A242}"/>
                </a:ext>
              </a:extLst>
            </p:cNvPr>
            <p:cNvSpPr>
              <a:spLocks noChangeShapeType="1"/>
            </p:cNvSpPr>
            <p:nvPr/>
          </p:nvSpPr>
          <p:spPr bwMode="gray">
            <a:xfrm flipV="1">
              <a:off x="2374962" y="4381572"/>
              <a:ext cx="0" cy="1695096"/>
            </a:xfrm>
            <a:prstGeom prst="lin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lIns="0" tIns="0" rIns="0" bIns="0">
              <a:noAutofit/>
            </a:bodyPr>
            <a:lstStyle/>
            <a:p>
              <a:endParaRPr lang="en-US" sz="1050">
                <a:solidFill>
                  <a:schemeClr val="accent4"/>
                </a:solidFill>
              </a:endParaRPr>
            </a:p>
          </p:txBody>
        </p:sp>
        <p:sp>
          <p:nvSpPr>
            <p:cNvPr id="75" name="Line">
              <a:extLst>
                <a:ext uri="{FF2B5EF4-FFF2-40B4-BE49-F238E27FC236}">
                  <a16:creationId xmlns:a16="http://schemas.microsoft.com/office/drawing/2014/main" id="{35FCBCBC-F2B9-3543-A9DD-F8CD7B74C5D1}"/>
                </a:ext>
              </a:extLst>
            </p:cNvPr>
            <p:cNvSpPr>
              <a:spLocks noChangeShapeType="1"/>
            </p:cNvSpPr>
            <p:nvPr/>
          </p:nvSpPr>
          <p:spPr bwMode="gray">
            <a:xfrm flipV="1">
              <a:off x="4209922" y="1618969"/>
              <a:ext cx="0" cy="1704202"/>
            </a:xfrm>
            <a:prstGeom prst="lin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lIns="0" tIns="0" rIns="0" bIns="0">
              <a:noAutofit/>
            </a:bodyPr>
            <a:lstStyle/>
            <a:p>
              <a:endParaRPr lang="en-US" sz="1050">
                <a:solidFill>
                  <a:schemeClr val="accent4"/>
                </a:solidFill>
              </a:endParaRPr>
            </a:p>
          </p:txBody>
        </p:sp>
        <p:sp>
          <p:nvSpPr>
            <p:cNvPr id="76" name="Line">
              <a:extLst>
                <a:ext uri="{FF2B5EF4-FFF2-40B4-BE49-F238E27FC236}">
                  <a16:creationId xmlns:a16="http://schemas.microsoft.com/office/drawing/2014/main" id="{68DD63D8-FB93-F845-B7A1-AC1EF3EADD6F}"/>
                </a:ext>
              </a:extLst>
            </p:cNvPr>
            <p:cNvSpPr>
              <a:spLocks noChangeShapeType="1"/>
            </p:cNvSpPr>
            <p:nvPr userDrawn="1"/>
          </p:nvSpPr>
          <p:spPr bwMode="gray">
            <a:xfrm flipV="1">
              <a:off x="7879844" y="1618969"/>
              <a:ext cx="0" cy="1704202"/>
            </a:xfrm>
            <a:prstGeom prst="lin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lIns="0" tIns="0" rIns="0" bIns="0">
              <a:noAutofit/>
            </a:bodyPr>
            <a:lstStyle/>
            <a:p>
              <a:endParaRPr lang="en-US" sz="1050">
                <a:solidFill>
                  <a:schemeClr val="accent4"/>
                </a:solidFill>
              </a:endParaRPr>
            </a:p>
          </p:txBody>
        </p:sp>
        <p:sp>
          <p:nvSpPr>
            <p:cNvPr id="77" name="Line">
              <a:extLst>
                <a:ext uri="{FF2B5EF4-FFF2-40B4-BE49-F238E27FC236}">
                  <a16:creationId xmlns:a16="http://schemas.microsoft.com/office/drawing/2014/main" id="{20FC4EF6-A10C-9A46-B66D-5AE14AA1F8B9}"/>
                </a:ext>
              </a:extLst>
            </p:cNvPr>
            <p:cNvSpPr>
              <a:spLocks noChangeShapeType="1"/>
            </p:cNvSpPr>
            <p:nvPr/>
          </p:nvSpPr>
          <p:spPr bwMode="gray">
            <a:xfrm flipV="1">
              <a:off x="6044883" y="4381572"/>
              <a:ext cx="0" cy="1695096"/>
            </a:xfrm>
            <a:prstGeom prst="lin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lIns="0" tIns="0" rIns="0" bIns="0">
              <a:noAutofit/>
            </a:bodyPr>
            <a:lstStyle/>
            <a:p>
              <a:endParaRPr lang="en-US" sz="1050">
                <a:solidFill>
                  <a:schemeClr val="accent4"/>
                </a:solidFill>
              </a:endParaRPr>
            </a:p>
          </p:txBody>
        </p:sp>
        <p:sp>
          <p:nvSpPr>
            <p:cNvPr id="78" name="Line">
              <a:extLst>
                <a:ext uri="{FF2B5EF4-FFF2-40B4-BE49-F238E27FC236}">
                  <a16:creationId xmlns:a16="http://schemas.microsoft.com/office/drawing/2014/main" id="{B53E7C68-5F8A-074A-8FEF-5E5D36086A2B}"/>
                </a:ext>
              </a:extLst>
            </p:cNvPr>
            <p:cNvSpPr>
              <a:spLocks noChangeShapeType="1"/>
            </p:cNvSpPr>
            <p:nvPr/>
          </p:nvSpPr>
          <p:spPr bwMode="gray">
            <a:xfrm flipV="1">
              <a:off x="9714804" y="4381572"/>
              <a:ext cx="0" cy="1695096"/>
            </a:xfrm>
            <a:prstGeom prst="lin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lIns="0" tIns="0" rIns="0" bIns="0">
              <a:noAutofit/>
            </a:bodyPr>
            <a:lstStyle/>
            <a:p>
              <a:endParaRPr lang="en-US" sz="1050">
                <a:solidFill>
                  <a:schemeClr val="accent4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effectLst/>
              </a:defRPr>
            </a:lvl1pPr>
          </a:lstStyle>
          <a:p>
            <a:r>
              <a:rPr lang="en-US" dirty="0"/>
              <a:t>Page Title Placeholder 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107375-C0EA-E340-A9AC-A77865E20F6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7877" y="2057400"/>
            <a:ext cx="1943438" cy="1416050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>
              <a:lnSpc>
                <a:spcPct val="90000"/>
              </a:lnSpc>
              <a:spcAft>
                <a:spcPts val="750"/>
              </a:spcAft>
              <a:buNone/>
              <a:defRPr sz="1600" b="0">
                <a:solidFill>
                  <a:srgbClr val="737373"/>
                </a:solidFill>
              </a:defRPr>
            </a:lvl1pPr>
            <a:lvl2pPr marL="457200" indent="0">
              <a:buNone/>
              <a:defRPr sz="1600"/>
            </a:lvl2pPr>
          </a:lstStyle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2000" b="1" dirty="0">
                <a:solidFill>
                  <a:srgbClr val="3C3C3B"/>
                </a:solidFill>
              </a:rPr>
              <a:t>Description</a:t>
            </a:r>
          </a:p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1600" dirty="0">
                <a:solidFill>
                  <a:srgbClr val="3C3C3B"/>
                </a:solidFill>
              </a:rPr>
              <a:t>This is a placeholder text. </a:t>
            </a:r>
          </a:p>
        </p:txBody>
      </p:sp>
      <p:sp>
        <p:nvSpPr>
          <p:cNvPr id="65" name="Text Placeholder 3">
            <a:extLst>
              <a:ext uri="{FF2B5EF4-FFF2-40B4-BE49-F238E27FC236}">
                <a16:creationId xmlns:a16="http://schemas.microsoft.com/office/drawing/2014/main" id="{6F15CF82-2CD0-2E4F-B34F-AC86E00A5A1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04177" y="2057400"/>
            <a:ext cx="1943438" cy="1416050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>
              <a:lnSpc>
                <a:spcPct val="90000"/>
              </a:lnSpc>
              <a:spcAft>
                <a:spcPts val="750"/>
              </a:spcAft>
              <a:buNone/>
              <a:defRPr sz="1600" b="0">
                <a:solidFill>
                  <a:srgbClr val="737373"/>
                </a:solidFill>
              </a:defRPr>
            </a:lvl1pPr>
            <a:lvl2pPr marL="457200" indent="0">
              <a:buNone/>
              <a:defRPr sz="1600"/>
            </a:lvl2pPr>
          </a:lstStyle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2000" b="1" dirty="0">
                <a:solidFill>
                  <a:srgbClr val="3C3C3B"/>
                </a:solidFill>
              </a:rPr>
              <a:t>Description</a:t>
            </a:r>
          </a:p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1600" dirty="0">
                <a:solidFill>
                  <a:srgbClr val="3C3C3B"/>
                </a:solidFill>
              </a:rPr>
              <a:t>This is a placeholder text. </a:t>
            </a:r>
          </a:p>
        </p:txBody>
      </p:sp>
      <p:sp>
        <p:nvSpPr>
          <p:cNvPr id="66" name="Text Placeholder 3">
            <a:extLst>
              <a:ext uri="{FF2B5EF4-FFF2-40B4-BE49-F238E27FC236}">
                <a16:creationId xmlns:a16="http://schemas.microsoft.com/office/drawing/2014/main" id="{F4B466D3-DE16-C74A-9FA5-31292178F93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420477" y="2057400"/>
            <a:ext cx="1943438" cy="1416050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>
              <a:lnSpc>
                <a:spcPct val="90000"/>
              </a:lnSpc>
              <a:spcAft>
                <a:spcPts val="750"/>
              </a:spcAft>
              <a:buNone/>
              <a:defRPr sz="1600" b="0">
                <a:solidFill>
                  <a:srgbClr val="737373"/>
                </a:solidFill>
              </a:defRPr>
            </a:lvl1pPr>
            <a:lvl2pPr marL="457200" indent="0">
              <a:buNone/>
              <a:defRPr sz="1600"/>
            </a:lvl2pPr>
          </a:lstStyle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2000" b="1" dirty="0">
                <a:solidFill>
                  <a:srgbClr val="3C3C3B"/>
                </a:solidFill>
              </a:rPr>
              <a:t>Description</a:t>
            </a:r>
          </a:p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1600" dirty="0">
                <a:solidFill>
                  <a:srgbClr val="3C3C3B"/>
                </a:solidFill>
              </a:rPr>
              <a:t>This is a placeholder text. </a:t>
            </a:r>
          </a:p>
        </p:txBody>
      </p:sp>
      <p:sp>
        <p:nvSpPr>
          <p:cNvPr id="67" name="Text Placeholder 3">
            <a:extLst>
              <a:ext uri="{FF2B5EF4-FFF2-40B4-BE49-F238E27FC236}">
                <a16:creationId xmlns:a16="http://schemas.microsoft.com/office/drawing/2014/main" id="{AD72481F-6EA1-0D47-A9D4-5D946615D33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315077" y="4762500"/>
            <a:ext cx="1943438" cy="1416050"/>
          </a:xfrm>
          <a:prstGeom prst="rect">
            <a:avLst/>
          </a:prstGeom>
        </p:spPr>
        <p:txBody>
          <a:bodyPr vert="horz" anchor="b">
            <a:noAutofit/>
          </a:bodyPr>
          <a:lstStyle>
            <a:lvl1pPr marL="0" indent="0">
              <a:lnSpc>
                <a:spcPct val="90000"/>
              </a:lnSpc>
              <a:spcAft>
                <a:spcPts val="750"/>
              </a:spcAft>
              <a:buNone/>
              <a:defRPr sz="1600" b="0">
                <a:solidFill>
                  <a:srgbClr val="737373"/>
                </a:solidFill>
              </a:defRPr>
            </a:lvl1pPr>
            <a:lvl2pPr marL="457200" indent="0">
              <a:buNone/>
              <a:defRPr sz="1600"/>
            </a:lvl2pPr>
          </a:lstStyle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2000" b="1" dirty="0">
                <a:solidFill>
                  <a:srgbClr val="3C3C3B"/>
                </a:solidFill>
              </a:rPr>
              <a:t>Description</a:t>
            </a:r>
          </a:p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1600" dirty="0">
                <a:solidFill>
                  <a:srgbClr val="3C3C3B"/>
                </a:solidFill>
              </a:rPr>
              <a:t>This is a placeholder text. </a:t>
            </a:r>
          </a:p>
        </p:txBody>
      </p:sp>
      <p:sp>
        <p:nvSpPr>
          <p:cNvPr id="68" name="Text Placeholder 3">
            <a:extLst>
              <a:ext uri="{FF2B5EF4-FFF2-40B4-BE49-F238E27FC236}">
                <a16:creationId xmlns:a16="http://schemas.microsoft.com/office/drawing/2014/main" id="{3052959B-018D-4545-8E2B-93429D9EB3F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31377" y="4762500"/>
            <a:ext cx="1943438" cy="1416050"/>
          </a:xfrm>
          <a:prstGeom prst="rect">
            <a:avLst/>
          </a:prstGeom>
        </p:spPr>
        <p:txBody>
          <a:bodyPr vert="horz" anchor="b">
            <a:noAutofit/>
          </a:bodyPr>
          <a:lstStyle>
            <a:lvl1pPr marL="0" indent="0">
              <a:lnSpc>
                <a:spcPct val="90000"/>
              </a:lnSpc>
              <a:spcAft>
                <a:spcPts val="750"/>
              </a:spcAft>
              <a:buNone/>
              <a:defRPr sz="1600" b="0">
                <a:solidFill>
                  <a:srgbClr val="737373"/>
                </a:solidFill>
              </a:defRPr>
            </a:lvl1pPr>
            <a:lvl2pPr marL="457200" indent="0">
              <a:buNone/>
              <a:defRPr sz="1600"/>
            </a:lvl2pPr>
          </a:lstStyle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2000" b="1" dirty="0">
                <a:solidFill>
                  <a:srgbClr val="3C3C3B"/>
                </a:solidFill>
              </a:rPr>
              <a:t>Description</a:t>
            </a:r>
          </a:p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1600" dirty="0">
                <a:solidFill>
                  <a:srgbClr val="3C3C3B"/>
                </a:solidFill>
              </a:rPr>
              <a:t>This is a placeholder text. </a:t>
            </a:r>
          </a:p>
        </p:txBody>
      </p:sp>
      <p:sp>
        <p:nvSpPr>
          <p:cNvPr id="69" name="Text Placeholder 3">
            <a:extLst>
              <a:ext uri="{FF2B5EF4-FFF2-40B4-BE49-F238E27FC236}">
                <a16:creationId xmlns:a16="http://schemas.microsoft.com/office/drawing/2014/main" id="{639A20CE-0D6D-EA4E-997F-B0B0A659F90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147677" y="4762500"/>
            <a:ext cx="1943438" cy="1416050"/>
          </a:xfrm>
          <a:prstGeom prst="rect">
            <a:avLst/>
          </a:prstGeom>
        </p:spPr>
        <p:txBody>
          <a:bodyPr vert="horz" anchor="b">
            <a:noAutofit/>
          </a:bodyPr>
          <a:lstStyle>
            <a:lvl1pPr marL="0" indent="0">
              <a:lnSpc>
                <a:spcPct val="90000"/>
              </a:lnSpc>
              <a:spcAft>
                <a:spcPts val="750"/>
              </a:spcAft>
              <a:buNone/>
              <a:defRPr sz="1600" b="0">
                <a:solidFill>
                  <a:srgbClr val="737373"/>
                </a:solidFill>
              </a:defRPr>
            </a:lvl1pPr>
            <a:lvl2pPr marL="457200" indent="0">
              <a:buNone/>
              <a:defRPr sz="1600"/>
            </a:lvl2pPr>
          </a:lstStyle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2000" b="1" dirty="0">
                <a:solidFill>
                  <a:srgbClr val="3C3C3B"/>
                </a:solidFill>
              </a:rPr>
              <a:t>Description</a:t>
            </a:r>
          </a:p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1600" dirty="0">
                <a:solidFill>
                  <a:srgbClr val="3C3C3B"/>
                </a:solidFill>
              </a:rPr>
              <a:t>This is a placeholder text. </a:t>
            </a:r>
          </a:p>
        </p:txBody>
      </p:sp>
      <p:sp>
        <p:nvSpPr>
          <p:cNvPr id="85" name="Text Placeholder 12">
            <a:extLst>
              <a:ext uri="{FF2B5EF4-FFF2-40B4-BE49-F238E27FC236}">
                <a16:creationId xmlns:a16="http://schemas.microsoft.com/office/drawing/2014/main" id="{03E96EA5-1DA7-594B-95A9-739E8D4F5F0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740" y="1120581"/>
            <a:ext cx="10516342" cy="4796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25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Subtitle Placeholder</a:t>
            </a:r>
          </a:p>
        </p:txBody>
      </p:sp>
    </p:spTree>
    <p:extLst>
      <p:ext uri="{BB962C8B-B14F-4D97-AF65-F5344CB8AC3E}">
        <p14:creationId xmlns:p14="http://schemas.microsoft.com/office/powerpoint/2010/main" val="40852881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C7F7CF2-A577-2546-9316-0CC2160E4A6F}"/>
              </a:ext>
            </a:extLst>
          </p:cNvPr>
          <p:cNvSpPr/>
          <p:nvPr userDrawn="1"/>
        </p:nvSpPr>
        <p:spPr>
          <a:xfrm>
            <a:off x="10345571" y="6308522"/>
            <a:ext cx="1214651" cy="3275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FF2EC81-72AE-A74F-A934-235E12C98EA9}"/>
              </a:ext>
            </a:extLst>
          </p:cNvPr>
          <p:cNvSpPr/>
          <p:nvPr userDrawn="1"/>
        </p:nvSpPr>
        <p:spPr>
          <a:xfrm>
            <a:off x="439386" y="6377048"/>
            <a:ext cx="415389" cy="3087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5231912-DD3F-DA41-B87E-CFF4C88B787B}"/>
              </a:ext>
            </a:extLst>
          </p:cNvPr>
          <p:cNvSpPr/>
          <p:nvPr/>
        </p:nvSpPr>
        <p:spPr>
          <a:xfrm>
            <a:off x="311727" y="310394"/>
            <a:ext cx="11565346" cy="6235879"/>
          </a:xfrm>
          <a:prstGeom prst="rect">
            <a:avLst/>
          </a:prstGeom>
          <a:solidFill>
            <a:srgbClr val="3949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EA93CFA-D12D-1748-9E4C-3BBC9D29AA4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00774" y="5441338"/>
            <a:ext cx="1787250" cy="33935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D0299BF-3553-784B-AB74-5F461FA0CDB4}"/>
              </a:ext>
            </a:extLst>
          </p:cNvPr>
          <p:cNvSpPr txBox="1"/>
          <p:nvPr/>
        </p:nvSpPr>
        <p:spPr>
          <a:xfrm>
            <a:off x="-1" y="3148520"/>
            <a:ext cx="121888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0">
                <a:solidFill>
                  <a:schemeClr val="accent1"/>
                </a:solidFill>
              </a:rPr>
              <a:t>Thank you.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2A0EDCA-D6E9-4749-ADC1-6D9106036384}"/>
              </a:ext>
            </a:extLst>
          </p:cNvPr>
          <p:cNvSpPr txBox="1"/>
          <p:nvPr/>
        </p:nvSpPr>
        <p:spPr>
          <a:xfrm>
            <a:off x="-3200" y="5992626"/>
            <a:ext cx="12195200" cy="294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©2018 Teradata</a:t>
            </a:r>
            <a:endParaRPr lang="en-US" sz="1000" b="1">
              <a:solidFill>
                <a:schemeClr val="bg2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5A011A7-DFB2-DB44-9E1C-CC59AB0FCB81}"/>
              </a:ext>
            </a:extLst>
          </p:cNvPr>
          <p:cNvSpPr/>
          <p:nvPr userDrawn="1"/>
        </p:nvSpPr>
        <p:spPr>
          <a:xfrm>
            <a:off x="311727" y="310394"/>
            <a:ext cx="11565346" cy="6235879"/>
          </a:xfrm>
          <a:prstGeom prst="rect">
            <a:avLst/>
          </a:prstGeom>
          <a:solidFill>
            <a:srgbClr val="3949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E0CA0D1-A0A5-134A-8AB5-0B7C7F583103}"/>
              </a:ext>
            </a:extLst>
          </p:cNvPr>
          <p:cNvSpPr txBox="1"/>
          <p:nvPr userDrawn="1"/>
        </p:nvSpPr>
        <p:spPr>
          <a:xfrm>
            <a:off x="-1" y="3148520"/>
            <a:ext cx="121888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>
                <a:solidFill>
                  <a:schemeClr val="accent1"/>
                </a:solidFill>
              </a:rPr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40280665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egu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0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 sz="1867"/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0" y="3035047"/>
            <a:ext cx="12192000" cy="787908"/>
          </a:xfrm>
          <a:solidFill>
            <a:schemeClr val="accent1">
              <a:alpha val="90000"/>
            </a:schemeClr>
          </a:solidFill>
        </p:spPr>
        <p:txBody>
          <a:bodyPr wrap="square" lIns="182880" tIns="182880" rIns="182880" bIns="182880" anchor="ctr" anchorCtr="0">
            <a:spAutoFit/>
          </a:bodyPr>
          <a:lstStyle>
            <a:lvl1pPr marL="0" indent="0" algn="ctr">
              <a:lnSpc>
                <a:spcPct val="85000"/>
              </a:lnSpc>
              <a:spcBef>
                <a:spcPts val="267"/>
              </a:spcBef>
              <a:spcAft>
                <a:spcPts val="267"/>
              </a:spcAft>
              <a:buFont typeface="Arial" panose="020B0604020202020204" pitchFamily="34" charset="0"/>
              <a:buChar char="​"/>
              <a:tabLst/>
              <a:defRPr sz="3200" b="1">
                <a:solidFill>
                  <a:schemeClr val="bg1"/>
                </a:solidFill>
              </a:defRPr>
            </a:lvl1pPr>
            <a:lvl2pPr marL="0" indent="0" algn="ctr">
              <a:lnSpc>
                <a:spcPct val="85000"/>
              </a:lnSpc>
              <a:spcBef>
                <a:spcPts val="0"/>
              </a:spcBef>
              <a:spcAft>
                <a:spcPts val="267"/>
              </a:spcAft>
              <a:buFont typeface="Arial" panose="020B0604020202020204" pitchFamily="34" charset="0"/>
              <a:buChar char="​"/>
              <a:defRPr sz="2400" b="1">
                <a:solidFill>
                  <a:schemeClr val="bg1"/>
                </a:solidFill>
              </a:defRPr>
            </a:lvl2pPr>
            <a:lvl3pPr marL="0" indent="0" algn="ctr">
              <a:lnSpc>
                <a:spcPct val="85000"/>
              </a:lnSpc>
              <a:spcBef>
                <a:spcPts val="800"/>
              </a:spcBef>
              <a:spcAft>
                <a:spcPts val="267"/>
              </a:spcAft>
              <a:buFont typeface="Arial" panose="020B0604020202020204" pitchFamily="34" charset="0"/>
              <a:buChar char="​"/>
              <a:defRPr sz="1867" b="1">
                <a:solidFill>
                  <a:schemeClr val="bg1"/>
                </a:solidFill>
              </a:defRPr>
            </a:lvl3pPr>
            <a:lvl4pPr marL="0" indent="0" algn="ctr">
              <a:lnSpc>
                <a:spcPct val="85000"/>
              </a:lnSpc>
              <a:spcBef>
                <a:spcPts val="267"/>
              </a:spcBef>
              <a:spcAft>
                <a:spcPts val="267"/>
              </a:spcAft>
              <a:buFont typeface="Arial" panose="020B0604020202020204" pitchFamily="34" charset="0"/>
              <a:buChar char="​"/>
              <a:defRPr sz="1867" b="0">
                <a:solidFill>
                  <a:schemeClr val="bg1"/>
                </a:solidFill>
              </a:defRPr>
            </a:lvl4pPr>
            <a:lvl5pPr marL="0" indent="0" algn="ctr">
              <a:lnSpc>
                <a:spcPct val="85000"/>
              </a:lnSpc>
              <a:spcBef>
                <a:spcPts val="267"/>
              </a:spcBef>
              <a:spcAft>
                <a:spcPts val="267"/>
              </a:spcAft>
              <a:buFont typeface="Arial" panose="020B0604020202020204" pitchFamily="34" charset="0"/>
              <a:buChar char="​"/>
              <a:defRPr sz="1867" b="0">
                <a:solidFill>
                  <a:schemeClr val="bg1"/>
                </a:solidFill>
              </a:defRPr>
            </a:lvl5pPr>
            <a:lvl6pPr marL="0" indent="0" algn="ctr">
              <a:lnSpc>
                <a:spcPct val="85000"/>
              </a:lnSpc>
              <a:spcBef>
                <a:spcPts val="267"/>
              </a:spcBef>
              <a:spcAft>
                <a:spcPts val="267"/>
              </a:spcAft>
              <a:buFont typeface="Arial" panose="020B0604020202020204" pitchFamily="34" charset="0"/>
              <a:buChar char="​"/>
              <a:defRPr sz="1867" b="0">
                <a:solidFill>
                  <a:schemeClr val="bg1"/>
                </a:solidFill>
              </a:defRPr>
            </a:lvl6pPr>
            <a:lvl7pPr marL="0" indent="0" algn="ctr">
              <a:lnSpc>
                <a:spcPct val="85000"/>
              </a:lnSpc>
              <a:spcBef>
                <a:spcPts val="267"/>
              </a:spcBef>
              <a:spcAft>
                <a:spcPts val="267"/>
              </a:spcAft>
              <a:buFont typeface="Arial" panose="020B0604020202020204" pitchFamily="34" charset="0"/>
              <a:buChar char="​"/>
              <a:defRPr sz="1867" b="0">
                <a:solidFill>
                  <a:schemeClr val="bg1"/>
                </a:solidFill>
              </a:defRPr>
            </a:lvl7pPr>
            <a:lvl8pPr marL="0" indent="0" algn="ctr">
              <a:lnSpc>
                <a:spcPct val="85000"/>
              </a:lnSpc>
              <a:spcBef>
                <a:spcPts val="267"/>
              </a:spcBef>
              <a:spcAft>
                <a:spcPts val="267"/>
              </a:spcAft>
              <a:buFont typeface="Arial" panose="020B0604020202020204" pitchFamily="34" charset="0"/>
              <a:buChar char="​"/>
              <a:defRPr sz="1867" b="0">
                <a:solidFill>
                  <a:schemeClr val="bg1"/>
                </a:solidFill>
              </a:defRPr>
            </a:lvl8pPr>
            <a:lvl9pPr marL="0" indent="0" algn="ctr">
              <a:lnSpc>
                <a:spcPct val="85000"/>
              </a:lnSpc>
              <a:spcBef>
                <a:spcPts val="267"/>
              </a:spcBef>
              <a:spcAft>
                <a:spcPts val="267"/>
              </a:spcAft>
              <a:buFont typeface="Arial" panose="020B0604020202020204" pitchFamily="34" charset="0"/>
              <a:buChar char="​"/>
              <a:defRPr sz="1867" b="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84361870"/>
      </p:ext>
    </p:extLst>
  </p:cSld>
  <p:clrMapOvr>
    <a:masterClrMapping/>
  </p:clrMapOvr>
  <p:transition spd="med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454273"/>
            <a:ext cx="4114800" cy="16927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2647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FB5B278-83B7-3046-8766-F3AC294D9E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5421" y="119999"/>
            <a:ext cx="10515600" cy="715294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ECB34F34-D933-FF46-BAD3-AA030BFB1D74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87375" y="973015"/>
            <a:ext cx="6988175" cy="5237285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440810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B206701-FB2B-2243-9AF5-4D541356F370}"/>
              </a:ext>
            </a:extLst>
          </p:cNvPr>
          <p:cNvSpPr/>
          <p:nvPr userDrawn="1"/>
        </p:nvSpPr>
        <p:spPr>
          <a:xfrm>
            <a:off x="10345571" y="6308522"/>
            <a:ext cx="1214651" cy="3275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19C70DF3-C46A-0C4F-9EE9-A292209A1592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587375" y="1600200"/>
            <a:ext cx="6988175" cy="4610100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  <a:lvl2pPr>
              <a:defRPr>
                <a:solidFill>
                  <a:schemeClr val="accent2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6987433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2D2736-BFBA-BB47-995A-EF5AB50AE88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355013" y="293688"/>
            <a:ext cx="3532187" cy="625475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1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Drag image here or click the icon to prompt image insert</a:t>
            </a:r>
          </a:p>
        </p:txBody>
      </p:sp>
    </p:spTree>
    <p:extLst>
      <p:ext uri="{BB962C8B-B14F-4D97-AF65-F5344CB8AC3E}">
        <p14:creationId xmlns:p14="http://schemas.microsoft.com/office/powerpoint/2010/main" val="7937278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EBE8CA-3E13-334A-A201-6659DA8D8161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87375" y="914400"/>
            <a:ext cx="11331909" cy="5295900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  <a:lvl2pPr>
              <a:defRPr>
                <a:solidFill>
                  <a:schemeClr val="accent2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6577" y="79997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</a:p>
        </p:txBody>
      </p:sp>
    </p:spTree>
    <p:extLst>
      <p:ext uri="{BB962C8B-B14F-4D97-AF65-F5344CB8AC3E}">
        <p14:creationId xmlns:p14="http://schemas.microsoft.com/office/powerpoint/2010/main" val="41953137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+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378D16A-296F-504C-9993-61D859544475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87375" y="1254369"/>
            <a:ext cx="5007082" cy="4955931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  <a:lvl2pPr>
              <a:defRPr>
                <a:solidFill>
                  <a:schemeClr val="accent2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D724D81-F1E9-6F46-B84C-B7FD3F439A5C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096000" y="1301262"/>
            <a:ext cx="5007082" cy="4908479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  <a:lvl2pPr>
              <a:defRPr>
                <a:solidFill>
                  <a:schemeClr val="accent2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482022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94294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Line Header +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A6B53C7-6C8A-EF4D-991C-96328DBE6FA9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85788" y="1301262"/>
            <a:ext cx="11066950" cy="4909039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  <a:lvl2pPr>
              <a:defRPr>
                <a:solidFill>
                  <a:schemeClr val="accent2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788" y="130703"/>
            <a:ext cx="11020058" cy="1033991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br>
              <a:rPr lang="en-US" dirty="0"/>
            </a:br>
            <a:r>
              <a:rPr lang="en-US" dirty="0"/>
              <a:t>Multiple Line Header Sample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693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Line Header + 2 Columns +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4876AF9-4E67-6742-A567-9D6633A6E7E0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6095999" y="1383322"/>
            <a:ext cx="5010912" cy="482697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388B4DA-5AC5-7B4B-BB18-DF4B84C53092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85788" y="1383323"/>
            <a:ext cx="5010912" cy="482697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1311" y="130704"/>
            <a:ext cx="10515600" cy="1033991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br>
              <a:rPr lang="en-US" dirty="0"/>
            </a:br>
            <a:r>
              <a:rPr lang="en-US" dirty="0"/>
              <a:t>Multiple Line Header Sample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42872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9ACDF3-7909-7F4D-9ED4-6F2AFF5FE89F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587375" y="1729154"/>
            <a:ext cx="3273425" cy="4481146"/>
          </a:xfrm>
        </p:spPr>
        <p:txBody>
          <a:bodyPr/>
          <a:lstStyle>
            <a:lvl1pPr marL="230188" indent="-230188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1800">
                <a:solidFill>
                  <a:schemeClr val="accent2"/>
                </a:solidFill>
              </a:defRPr>
            </a:lvl1pPr>
            <a:lvl2pPr marL="461963" indent="-222250">
              <a:lnSpc>
                <a:spcPct val="90000"/>
              </a:lnSpc>
              <a:spcBef>
                <a:spcPts val="500"/>
              </a:spcBef>
              <a:tabLst/>
              <a:defRPr sz="1800">
                <a:solidFill>
                  <a:schemeClr val="accent2"/>
                </a:solidFill>
              </a:defRPr>
            </a:lvl2pPr>
            <a:lvl3pPr marL="690563" indent="-177800">
              <a:lnSpc>
                <a:spcPct val="90000"/>
              </a:lnSpc>
              <a:spcBef>
                <a:spcPts val="500"/>
              </a:spcBef>
              <a:tabLst/>
              <a:defRPr>
                <a:solidFill>
                  <a:schemeClr val="accent2"/>
                </a:solidFill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02A41B34-1B59-0E48-A253-A7B35CA14A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71B82E3-D306-D645-8BF6-703EE52D6634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4208144" y="1729154"/>
            <a:ext cx="3273425" cy="4481146"/>
          </a:xfrm>
        </p:spPr>
        <p:txBody>
          <a:bodyPr/>
          <a:lstStyle>
            <a:lvl1pPr marL="230188" indent="-230188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1800">
                <a:solidFill>
                  <a:schemeClr val="accent2"/>
                </a:solidFill>
              </a:defRPr>
            </a:lvl1pPr>
            <a:lvl2pPr marL="461963" indent="-222250">
              <a:lnSpc>
                <a:spcPct val="90000"/>
              </a:lnSpc>
              <a:spcBef>
                <a:spcPts val="500"/>
              </a:spcBef>
              <a:tabLst/>
              <a:defRPr sz="1800">
                <a:solidFill>
                  <a:schemeClr val="accent2"/>
                </a:solidFill>
              </a:defRPr>
            </a:lvl2pPr>
            <a:lvl3pPr marL="690563" indent="-177800">
              <a:lnSpc>
                <a:spcPct val="90000"/>
              </a:lnSpc>
              <a:spcBef>
                <a:spcPts val="500"/>
              </a:spcBef>
              <a:tabLst/>
              <a:defRPr>
                <a:solidFill>
                  <a:schemeClr val="accent2"/>
                </a:solidFill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0256D42C-B49D-8445-B1DA-DD261C5504EC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7829657" y="1729154"/>
            <a:ext cx="3273425" cy="4481146"/>
          </a:xfrm>
        </p:spPr>
        <p:txBody>
          <a:bodyPr/>
          <a:lstStyle>
            <a:lvl1pPr marL="230188" indent="-230188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1800">
                <a:solidFill>
                  <a:schemeClr val="accent2"/>
                </a:solidFill>
              </a:defRPr>
            </a:lvl1pPr>
            <a:lvl2pPr marL="461963" indent="-222250">
              <a:lnSpc>
                <a:spcPct val="90000"/>
              </a:lnSpc>
              <a:spcBef>
                <a:spcPts val="500"/>
              </a:spcBef>
              <a:tabLst/>
              <a:defRPr sz="1800">
                <a:solidFill>
                  <a:schemeClr val="accent2"/>
                </a:solidFill>
              </a:defRPr>
            </a:lvl2pPr>
            <a:lvl3pPr marL="690563" indent="-177800">
              <a:lnSpc>
                <a:spcPct val="90000"/>
              </a:lnSpc>
              <a:spcBef>
                <a:spcPts val="500"/>
              </a:spcBef>
              <a:tabLst/>
              <a:defRPr>
                <a:solidFill>
                  <a:schemeClr val="accent2"/>
                </a:solidFill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EDBF9AF2-FEB3-7349-9371-958557A5E5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7375" y="1303491"/>
            <a:ext cx="3273315" cy="3719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Subhead Title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6213987E-622A-AB46-832A-1833AAF9D73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08254" y="1303491"/>
            <a:ext cx="3273315" cy="3719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Subhead Title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1B69AF3B-2FA6-3642-B6BE-BC6255BD16B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829133" y="1303491"/>
            <a:ext cx="3273315" cy="3719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Subhead Title</a:t>
            </a:r>
          </a:p>
        </p:txBody>
      </p:sp>
    </p:spTree>
    <p:extLst>
      <p:ext uri="{BB962C8B-B14F-4D97-AF65-F5344CB8AC3E}">
        <p14:creationId xmlns:p14="http://schemas.microsoft.com/office/powerpoint/2010/main" val="29175341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0F56FA7-97CD-CC44-A8FE-03ECA54A4B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750" y="212738"/>
            <a:ext cx="11049203" cy="71529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AB083E24-8154-9543-A6CC-28C5F5B3C69F}"/>
              </a:ext>
            </a:extLst>
          </p:cNvPr>
          <p:cNvSpPr txBox="1">
            <a:spLocks/>
          </p:cNvSpPr>
          <p:nvPr/>
        </p:nvSpPr>
        <p:spPr>
          <a:xfrm>
            <a:off x="87720" y="6540193"/>
            <a:ext cx="328449" cy="251607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50" b="0" i="0" kern="1200" smtClean="0"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898C9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C9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898C9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898C9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sz="1250" b="0" i="0" kern="1200"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    </a:t>
            </a:r>
            <a:endParaRPr lang="en-US" sz="1000">
              <a:solidFill>
                <a:schemeClr val="tx2"/>
              </a:solidFill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45ADBA48-0344-6447-B080-904752F0BE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7482" y="1131277"/>
            <a:ext cx="10971472" cy="53156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830761E-1058-AE46-808B-05F1BF8A8B23}"/>
              </a:ext>
            </a:extLst>
          </p:cNvPr>
          <p:cNvSpPr/>
          <p:nvPr userDrawn="1"/>
        </p:nvSpPr>
        <p:spPr>
          <a:xfrm>
            <a:off x="165451" y="6593503"/>
            <a:ext cx="171522" cy="1692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fld id="{233707B4-AEDC-BC43-B2A3-31B9137B1060}" type="slidenum">
              <a:rPr lang="en-US" sz="1100" smtClean="0">
                <a:solidFill>
                  <a:schemeClr val="accent1"/>
                </a:solidFill>
              </a:rPr>
              <a:pPr/>
              <a:t>‹#›</a:t>
            </a:fld>
            <a:endParaRPr lang="en-US" sz="11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0533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68" r:id="rId2"/>
    <p:sldLayoutId id="2147483769" r:id="rId3"/>
    <p:sldLayoutId id="2147483774" r:id="rId4"/>
    <p:sldLayoutId id="2147483794" r:id="rId5"/>
    <p:sldLayoutId id="2147483773" r:id="rId6"/>
    <p:sldLayoutId id="2147483795" r:id="rId7"/>
    <p:sldLayoutId id="2147483796" r:id="rId8"/>
    <p:sldLayoutId id="2147483778" r:id="rId9"/>
    <p:sldLayoutId id="2147483779" r:id="rId10"/>
    <p:sldLayoutId id="2147483790" r:id="rId11"/>
    <p:sldLayoutId id="2147483793" r:id="rId12"/>
    <p:sldLayoutId id="2147483797" r:id="rId13"/>
    <p:sldLayoutId id="2147483798" r:id="rId14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100" b="1" i="0" kern="1200">
          <a:solidFill>
            <a:schemeClr val="accent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34950" indent="-23495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tabLst/>
        <a:defRPr sz="2100" kern="1200">
          <a:solidFill>
            <a:schemeClr val="accent2"/>
          </a:solidFill>
          <a:latin typeface="+mn-lt"/>
          <a:ea typeface="+mn-ea"/>
          <a:cs typeface="+mn-cs"/>
        </a:defRPr>
      </a:lvl1pPr>
      <a:lvl2pPr marL="577850" indent="-223838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tabLst/>
        <a:defRPr sz="1900" kern="1200">
          <a:solidFill>
            <a:schemeClr val="accent2"/>
          </a:solidFill>
          <a:latin typeface="+mn-lt"/>
          <a:ea typeface="+mn-ea"/>
          <a:cs typeface="+mn-cs"/>
        </a:defRPr>
      </a:lvl2pPr>
      <a:lvl3pPr marL="914400" indent="-23336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700" kern="1200">
          <a:solidFill>
            <a:schemeClr val="accent2"/>
          </a:solidFill>
          <a:latin typeface="+mn-lt"/>
          <a:ea typeface="+mn-ea"/>
          <a:cs typeface="+mn-cs"/>
        </a:defRPr>
      </a:lvl3pPr>
      <a:lvl4pPr marL="1260475" indent="-23336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700" kern="1200">
          <a:solidFill>
            <a:schemeClr val="accent2"/>
          </a:solidFill>
          <a:latin typeface="+mn-lt"/>
          <a:ea typeface="+mn-ea"/>
          <a:cs typeface="+mn-cs"/>
        </a:defRPr>
      </a:lvl4pPr>
      <a:lvl5pPr marL="1603375" indent="-2222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700" kern="1200">
          <a:solidFill>
            <a:schemeClr val="accent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3" pos="360">
          <p15:clr>
            <a:srgbClr val="F26B43"/>
          </p15:clr>
        </p15:guide>
        <p15:guide id="24" orient="horz" pos="408">
          <p15:clr>
            <a:srgbClr val="F26B43"/>
          </p15:clr>
        </p15:guide>
        <p15:guide id="25" orient="horz" pos="1008">
          <p15:clr>
            <a:srgbClr val="F26B43"/>
          </p15:clr>
        </p15:guide>
        <p15:guide id="26" orient="horz" pos="3912">
          <p15:clr>
            <a:srgbClr val="F26B43"/>
          </p15:clr>
        </p15:guide>
        <p15:guide id="27" orient="horz" pos="1296">
          <p15:clr>
            <a:srgbClr val="F26B43"/>
          </p15:clr>
        </p15:guide>
        <p15:guide id="28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NUL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4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tags" Target="NUL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image" Target="NULL"/><Relationship Id="rId17" Type="http://schemas.openxmlformats.org/officeDocument/2006/relationships/image" Target="../media/image5.tiff"/><Relationship Id="rId2" Type="http://schemas.openxmlformats.org/officeDocument/2006/relationships/tags" Target="../tags/tag2.xml"/><Relationship Id="rId16" Type="http://schemas.openxmlformats.org/officeDocument/2006/relationships/image" Target="NUL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slideLayout" Target="../slideLayouts/slideLayout5.xml"/><Relationship Id="rId5" Type="http://schemas.openxmlformats.org/officeDocument/2006/relationships/tags" Target="../tags/tag5.xml"/><Relationship Id="rId15" Type="http://schemas.openxmlformats.org/officeDocument/2006/relationships/tags" Target="NULL"/><Relationship Id="rId10" Type="http://schemas.openxmlformats.org/officeDocument/2006/relationships/tags" Target="../tags/tag10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image" Target="NUL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3" Type="http://schemas.openxmlformats.org/officeDocument/2006/relationships/tags" Target="../tags/tag23.xml"/><Relationship Id="rId18" Type="http://schemas.openxmlformats.org/officeDocument/2006/relationships/tags" Target="../tags/tag28.xml"/><Relationship Id="rId26" Type="http://schemas.openxmlformats.org/officeDocument/2006/relationships/tags" Target="../tags/tag36.xml"/><Relationship Id="rId39" Type="http://schemas.openxmlformats.org/officeDocument/2006/relationships/slideLayout" Target="../slideLayouts/slideLayout4.xml"/><Relationship Id="rId21" Type="http://schemas.openxmlformats.org/officeDocument/2006/relationships/tags" Target="../tags/tag31.xml"/><Relationship Id="rId34" Type="http://schemas.openxmlformats.org/officeDocument/2006/relationships/tags" Target="../tags/tag44.xml"/><Relationship Id="rId50" Type="http://schemas.openxmlformats.org/officeDocument/2006/relationships/tags" Target="NULL"/><Relationship Id="rId55" Type="http://schemas.openxmlformats.org/officeDocument/2006/relationships/image" Target="NULL"/><Relationship Id="rId7" Type="http://schemas.openxmlformats.org/officeDocument/2006/relationships/tags" Target="../tags/tag17.xml"/><Relationship Id="rId2" Type="http://schemas.openxmlformats.org/officeDocument/2006/relationships/tags" Target="../tags/tag12.xml"/><Relationship Id="rId16" Type="http://schemas.openxmlformats.org/officeDocument/2006/relationships/tags" Target="../tags/tag26.xml"/><Relationship Id="rId29" Type="http://schemas.openxmlformats.org/officeDocument/2006/relationships/tags" Target="../tags/tag39.xml"/><Relationship Id="rId11" Type="http://schemas.openxmlformats.org/officeDocument/2006/relationships/tags" Target="../tags/tag21.xml"/><Relationship Id="rId24" Type="http://schemas.openxmlformats.org/officeDocument/2006/relationships/tags" Target="../tags/tag34.xml"/><Relationship Id="rId32" Type="http://schemas.openxmlformats.org/officeDocument/2006/relationships/tags" Target="../tags/tag42.xml"/><Relationship Id="rId37" Type="http://schemas.openxmlformats.org/officeDocument/2006/relationships/tags" Target="../tags/tag47.xml"/><Relationship Id="rId40" Type="http://schemas.openxmlformats.org/officeDocument/2006/relationships/image" Target="NULL"/><Relationship Id="rId53" Type="http://schemas.openxmlformats.org/officeDocument/2006/relationships/image" Target="NULL"/><Relationship Id="rId58" Type="http://schemas.openxmlformats.org/officeDocument/2006/relationships/tags" Target="NULL"/><Relationship Id="rId5" Type="http://schemas.openxmlformats.org/officeDocument/2006/relationships/tags" Target="../tags/tag15.xml"/><Relationship Id="rId15" Type="http://schemas.openxmlformats.org/officeDocument/2006/relationships/tags" Target="../tags/tag25.xml"/><Relationship Id="rId23" Type="http://schemas.openxmlformats.org/officeDocument/2006/relationships/tags" Target="../tags/tag33.xml"/><Relationship Id="rId28" Type="http://schemas.openxmlformats.org/officeDocument/2006/relationships/tags" Target="../tags/tag38.xml"/><Relationship Id="rId36" Type="http://schemas.openxmlformats.org/officeDocument/2006/relationships/tags" Target="../tags/tag46.xml"/><Relationship Id="rId57" Type="http://schemas.openxmlformats.org/officeDocument/2006/relationships/image" Target="NULL"/><Relationship Id="rId10" Type="http://schemas.openxmlformats.org/officeDocument/2006/relationships/tags" Target="../tags/tag20.xml"/><Relationship Id="rId19" Type="http://schemas.openxmlformats.org/officeDocument/2006/relationships/tags" Target="../tags/tag29.xml"/><Relationship Id="rId31" Type="http://schemas.openxmlformats.org/officeDocument/2006/relationships/tags" Target="../tags/tag41.xml"/><Relationship Id="rId52" Type="http://schemas.openxmlformats.org/officeDocument/2006/relationships/tags" Target="NULL"/><Relationship Id="rId4" Type="http://schemas.openxmlformats.org/officeDocument/2006/relationships/tags" Target="../tags/tag14.xml"/><Relationship Id="rId9" Type="http://schemas.openxmlformats.org/officeDocument/2006/relationships/tags" Target="../tags/tag19.xml"/><Relationship Id="rId14" Type="http://schemas.openxmlformats.org/officeDocument/2006/relationships/tags" Target="../tags/tag24.xml"/><Relationship Id="rId22" Type="http://schemas.openxmlformats.org/officeDocument/2006/relationships/tags" Target="../tags/tag32.xml"/><Relationship Id="rId27" Type="http://schemas.openxmlformats.org/officeDocument/2006/relationships/tags" Target="../tags/tag37.xml"/><Relationship Id="rId30" Type="http://schemas.openxmlformats.org/officeDocument/2006/relationships/tags" Target="../tags/tag40.xml"/><Relationship Id="rId35" Type="http://schemas.openxmlformats.org/officeDocument/2006/relationships/tags" Target="../tags/tag45.xml"/><Relationship Id="rId56" Type="http://schemas.openxmlformats.org/officeDocument/2006/relationships/tags" Target="NULL"/><Relationship Id="rId8" Type="http://schemas.openxmlformats.org/officeDocument/2006/relationships/tags" Target="../tags/tag18.xml"/><Relationship Id="rId51" Type="http://schemas.openxmlformats.org/officeDocument/2006/relationships/image" Target="NULL"/><Relationship Id="rId3" Type="http://schemas.openxmlformats.org/officeDocument/2006/relationships/tags" Target="../tags/tag13.xml"/><Relationship Id="rId12" Type="http://schemas.openxmlformats.org/officeDocument/2006/relationships/tags" Target="../tags/tag22.xml"/><Relationship Id="rId17" Type="http://schemas.openxmlformats.org/officeDocument/2006/relationships/tags" Target="../tags/tag27.xml"/><Relationship Id="rId25" Type="http://schemas.openxmlformats.org/officeDocument/2006/relationships/tags" Target="../tags/tag35.xml"/><Relationship Id="rId33" Type="http://schemas.openxmlformats.org/officeDocument/2006/relationships/tags" Target="../tags/tag43.xml"/><Relationship Id="rId38" Type="http://schemas.openxmlformats.org/officeDocument/2006/relationships/tags" Target="../tags/tag48.xml"/><Relationship Id="rId59" Type="http://schemas.openxmlformats.org/officeDocument/2006/relationships/image" Target="NULL"/><Relationship Id="rId20" Type="http://schemas.openxmlformats.org/officeDocument/2006/relationships/tags" Target="../tags/tag30.xml"/><Relationship Id="rId54" Type="http://schemas.openxmlformats.org/officeDocument/2006/relationships/tags" Target="NULL"/><Relationship Id="rId1" Type="http://schemas.openxmlformats.org/officeDocument/2006/relationships/tags" Target="../tags/tag11.xml"/><Relationship Id="rId6" Type="http://schemas.openxmlformats.org/officeDocument/2006/relationships/tags" Target="../tags/tag1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tags" Target="../tags/tag51.xml"/><Relationship Id="rId2" Type="http://schemas.openxmlformats.org/officeDocument/2006/relationships/tags" Target="../tags/tag50.xml"/><Relationship Id="rId1" Type="http://schemas.openxmlformats.org/officeDocument/2006/relationships/tags" Target="../tags/tag49.xml"/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3" Type="http://schemas.openxmlformats.org/officeDocument/2006/relationships/tags" Target="../tags/tag64.xml"/><Relationship Id="rId18" Type="http://schemas.openxmlformats.org/officeDocument/2006/relationships/tags" Target="../tags/tag69.xml"/><Relationship Id="rId26" Type="http://schemas.openxmlformats.org/officeDocument/2006/relationships/tags" Target="../tags/tag77.xml"/><Relationship Id="rId39" Type="http://schemas.openxmlformats.org/officeDocument/2006/relationships/tags" Target="../tags/tag90.xml"/><Relationship Id="rId21" Type="http://schemas.openxmlformats.org/officeDocument/2006/relationships/tags" Target="../tags/tag72.xml"/><Relationship Id="rId34" Type="http://schemas.openxmlformats.org/officeDocument/2006/relationships/tags" Target="../tags/tag85.xml"/><Relationship Id="rId42" Type="http://schemas.openxmlformats.org/officeDocument/2006/relationships/tags" Target="../tags/tag93.xml"/><Relationship Id="rId7" Type="http://schemas.openxmlformats.org/officeDocument/2006/relationships/tags" Target="../tags/tag58.xml"/><Relationship Id="rId2" Type="http://schemas.openxmlformats.org/officeDocument/2006/relationships/tags" Target="../tags/tag53.xml"/><Relationship Id="rId16" Type="http://schemas.openxmlformats.org/officeDocument/2006/relationships/tags" Target="../tags/tag67.xml"/><Relationship Id="rId20" Type="http://schemas.openxmlformats.org/officeDocument/2006/relationships/tags" Target="../tags/tag71.xml"/><Relationship Id="rId29" Type="http://schemas.openxmlformats.org/officeDocument/2006/relationships/tags" Target="../tags/tag80.xml"/><Relationship Id="rId41" Type="http://schemas.openxmlformats.org/officeDocument/2006/relationships/tags" Target="../tags/tag92.xml"/><Relationship Id="rId1" Type="http://schemas.openxmlformats.org/officeDocument/2006/relationships/tags" Target="../tags/tag52.xml"/><Relationship Id="rId6" Type="http://schemas.openxmlformats.org/officeDocument/2006/relationships/tags" Target="../tags/tag57.xml"/><Relationship Id="rId11" Type="http://schemas.openxmlformats.org/officeDocument/2006/relationships/tags" Target="../tags/tag62.xml"/><Relationship Id="rId24" Type="http://schemas.openxmlformats.org/officeDocument/2006/relationships/tags" Target="../tags/tag75.xml"/><Relationship Id="rId32" Type="http://schemas.openxmlformats.org/officeDocument/2006/relationships/tags" Target="../tags/tag83.xml"/><Relationship Id="rId37" Type="http://schemas.openxmlformats.org/officeDocument/2006/relationships/tags" Target="../tags/tag88.xml"/><Relationship Id="rId40" Type="http://schemas.openxmlformats.org/officeDocument/2006/relationships/tags" Target="../tags/tag91.xml"/><Relationship Id="rId5" Type="http://schemas.openxmlformats.org/officeDocument/2006/relationships/tags" Target="../tags/tag56.xml"/><Relationship Id="rId15" Type="http://schemas.openxmlformats.org/officeDocument/2006/relationships/tags" Target="../tags/tag66.xml"/><Relationship Id="rId23" Type="http://schemas.openxmlformats.org/officeDocument/2006/relationships/tags" Target="../tags/tag74.xml"/><Relationship Id="rId28" Type="http://schemas.openxmlformats.org/officeDocument/2006/relationships/tags" Target="../tags/tag79.xml"/><Relationship Id="rId36" Type="http://schemas.openxmlformats.org/officeDocument/2006/relationships/tags" Target="../tags/tag87.xml"/><Relationship Id="rId10" Type="http://schemas.openxmlformats.org/officeDocument/2006/relationships/tags" Target="../tags/tag61.xml"/><Relationship Id="rId19" Type="http://schemas.openxmlformats.org/officeDocument/2006/relationships/tags" Target="../tags/tag70.xml"/><Relationship Id="rId31" Type="http://schemas.openxmlformats.org/officeDocument/2006/relationships/tags" Target="../tags/tag82.xml"/><Relationship Id="rId44" Type="http://schemas.openxmlformats.org/officeDocument/2006/relationships/slideLayout" Target="../slideLayouts/slideLayout2.xml"/><Relationship Id="rId4" Type="http://schemas.openxmlformats.org/officeDocument/2006/relationships/tags" Target="../tags/tag55.xml"/><Relationship Id="rId9" Type="http://schemas.openxmlformats.org/officeDocument/2006/relationships/tags" Target="../tags/tag60.xml"/><Relationship Id="rId14" Type="http://schemas.openxmlformats.org/officeDocument/2006/relationships/tags" Target="../tags/tag65.xml"/><Relationship Id="rId22" Type="http://schemas.openxmlformats.org/officeDocument/2006/relationships/tags" Target="../tags/tag73.xml"/><Relationship Id="rId27" Type="http://schemas.openxmlformats.org/officeDocument/2006/relationships/tags" Target="../tags/tag78.xml"/><Relationship Id="rId30" Type="http://schemas.openxmlformats.org/officeDocument/2006/relationships/tags" Target="../tags/tag81.xml"/><Relationship Id="rId35" Type="http://schemas.openxmlformats.org/officeDocument/2006/relationships/tags" Target="../tags/tag86.xml"/><Relationship Id="rId43" Type="http://schemas.openxmlformats.org/officeDocument/2006/relationships/tags" Target="../tags/tag94.xml"/><Relationship Id="rId8" Type="http://schemas.openxmlformats.org/officeDocument/2006/relationships/tags" Target="../tags/tag59.xml"/><Relationship Id="rId3" Type="http://schemas.openxmlformats.org/officeDocument/2006/relationships/tags" Target="../tags/tag54.xml"/><Relationship Id="rId12" Type="http://schemas.openxmlformats.org/officeDocument/2006/relationships/tags" Target="../tags/tag63.xml"/><Relationship Id="rId17" Type="http://schemas.openxmlformats.org/officeDocument/2006/relationships/tags" Target="../tags/tag68.xml"/><Relationship Id="rId25" Type="http://schemas.openxmlformats.org/officeDocument/2006/relationships/tags" Target="../tags/tag76.xml"/><Relationship Id="rId33" Type="http://schemas.openxmlformats.org/officeDocument/2006/relationships/tags" Target="../tags/tag84.xml"/><Relationship Id="rId38" Type="http://schemas.openxmlformats.org/officeDocument/2006/relationships/tags" Target="../tags/tag89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tags" Target="../tags/tag102.xml"/><Relationship Id="rId13" Type="http://schemas.openxmlformats.org/officeDocument/2006/relationships/tags" Target="../tags/tag107.xml"/><Relationship Id="rId18" Type="http://schemas.openxmlformats.org/officeDocument/2006/relationships/tags" Target="../tags/tag112.xml"/><Relationship Id="rId26" Type="http://schemas.openxmlformats.org/officeDocument/2006/relationships/tags" Target="../tags/tag120.xml"/><Relationship Id="rId3" Type="http://schemas.openxmlformats.org/officeDocument/2006/relationships/tags" Target="../tags/tag97.xml"/><Relationship Id="rId21" Type="http://schemas.openxmlformats.org/officeDocument/2006/relationships/tags" Target="../tags/tag115.xml"/><Relationship Id="rId7" Type="http://schemas.openxmlformats.org/officeDocument/2006/relationships/tags" Target="../tags/tag101.xml"/><Relationship Id="rId12" Type="http://schemas.openxmlformats.org/officeDocument/2006/relationships/tags" Target="../tags/tag106.xml"/><Relationship Id="rId17" Type="http://schemas.openxmlformats.org/officeDocument/2006/relationships/tags" Target="../tags/tag111.xml"/><Relationship Id="rId25" Type="http://schemas.openxmlformats.org/officeDocument/2006/relationships/tags" Target="../tags/tag119.xml"/><Relationship Id="rId2" Type="http://schemas.openxmlformats.org/officeDocument/2006/relationships/tags" Target="../tags/tag96.xml"/><Relationship Id="rId16" Type="http://schemas.openxmlformats.org/officeDocument/2006/relationships/tags" Target="../tags/tag110.xml"/><Relationship Id="rId20" Type="http://schemas.openxmlformats.org/officeDocument/2006/relationships/tags" Target="../tags/tag114.xml"/><Relationship Id="rId1" Type="http://schemas.openxmlformats.org/officeDocument/2006/relationships/tags" Target="../tags/tag95.xml"/><Relationship Id="rId6" Type="http://schemas.openxmlformats.org/officeDocument/2006/relationships/tags" Target="../tags/tag100.xml"/><Relationship Id="rId11" Type="http://schemas.openxmlformats.org/officeDocument/2006/relationships/tags" Target="../tags/tag105.xml"/><Relationship Id="rId24" Type="http://schemas.openxmlformats.org/officeDocument/2006/relationships/tags" Target="../tags/tag118.xml"/><Relationship Id="rId5" Type="http://schemas.openxmlformats.org/officeDocument/2006/relationships/tags" Target="../tags/tag99.xml"/><Relationship Id="rId15" Type="http://schemas.openxmlformats.org/officeDocument/2006/relationships/tags" Target="../tags/tag109.xml"/><Relationship Id="rId23" Type="http://schemas.openxmlformats.org/officeDocument/2006/relationships/tags" Target="../tags/tag117.xml"/><Relationship Id="rId28" Type="http://schemas.openxmlformats.org/officeDocument/2006/relationships/slideLayout" Target="../slideLayouts/slideLayout2.xml"/><Relationship Id="rId10" Type="http://schemas.openxmlformats.org/officeDocument/2006/relationships/tags" Target="../tags/tag104.xml"/><Relationship Id="rId19" Type="http://schemas.openxmlformats.org/officeDocument/2006/relationships/tags" Target="../tags/tag113.xml"/><Relationship Id="rId4" Type="http://schemas.openxmlformats.org/officeDocument/2006/relationships/tags" Target="../tags/tag98.xml"/><Relationship Id="rId9" Type="http://schemas.openxmlformats.org/officeDocument/2006/relationships/tags" Target="../tags/tag103.xml"/><Relationship Id="rId14" Type="http://schemas.openxmlformats.org/officeDocument/2006/relationships/tags" Target="../tags/tag108.xml"/><Relationship Id="rId22" Type="http://schemas.openxmlformats.org/officeDocument/2006/relationships/tags" Target="../tags/tag116.xml"/><Relationship Id="rId27" Type="http://schemas.openxmlformats.org/officeDocument/2006/relationships/tags" Target="../tags/tag12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tiff"/><Relationship Id="rId4" Type="http://schemas.openxmlformats.org/officeDocument/2006/relationships/image" Target="../media/image9.tif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tiff"/><Relationship Id="rId4" Type="http://schemas.openxmlformats.org/officeDocument/2006/relationships/image" Target="../media/image12.tiff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7.tif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58E025F6-E6BF-0E4A-A4D3-1166BBF5190C}"/>
              </a:ext>
            </a:extLst>
          </p:cNvPr>
          <p:cNvSpPr txBox="1">
            <a:spLocks/>
          </p:cNvSpPr>
          <p:nvPr/>
        </p:nvSpPr>
        <p:spPr>
          <a:xfrm>
            <a:off x="4367983" y="106104"/>
            <a:ext cx="3065293" cy="529901"/>
          </a:xfrm>
          <a:prstGeom prst="rect">
            <a:avLst/>
          </a:prstGeom>
          <a:solidFill>
            <a:schemeClr val="accent1">
              <a:alpha val="82000"/>
            </a:schemeClr>
          </a:solidFill>
          <a:ln w="19050">
            <a:solidFill>
              <a:schemeClr val="bg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3200" dirty="0">
                <a:solidFill>
                  <a:schemeClr val="bg1"/>
                </a:solidFill>
              </a:rPr>
              <a:t>UCSD CSE 30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5E174D66-3123-D045-B072-4840BB2339BA}"/>
              </a:ext>
            </a:extLst>
          </p:cNvPr>
          <p:cNvSpPr txBox="1">
            <a:spLocks/>
          </p:cNvSpPr>
          <p:nvPr/>
        </p:nvSpPr>
        <p:spPr>
          <a:xfrm>
            <a:off x="132079" y="6312861"/>
            <a:ext cx="5392821" cy="439035"/>
          </a:xfrm>
          <a:prstGeom prst="rect">
            <a:avLst/>
          </a:prstGeom>
          <a:solidFill>
            <a:schemeClr val="accent1">
              <a:alpha val="82000"/>
            </a:schemeClr>
          </a:solidFill>
          <a:ln w="19050">
            <a:solidFill>
              <a:schemeClr val="bg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None/>
            </a:pPr>
            <a:r>
              <a:rPr lang="en-US" sz="2400" dirty="0">
                <a:solidFill>
                  <a:schemeClr val="bg1"/>
                </a:solidFill>
              </a:rPr>
              <a:t>Cao-Slides. Credit: Keith Muller 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BE1A69CC-8F22-AB43-93CF-012DCF287252}"/>
              </a:ext>
            </a:extLst>
          </p:cNvPr>
          <p:cNvSpPr txBox="1">
            <a:spLocks/>
          </p:cNvSpPr>
          <p:nvPr/>
        </p:nvSpPr>
        <p:spPr>
          <a:xfrm>
            <a:off x="2209624" y="831304"/>
            <a:ext cx="7382010" cy="439035"/>
          </a:xfrm>
          <a:prstGeom prst="rect">
            <a:avLst/>
          </a:prstGeom>
          <a:solidFill>
            <a:schemeClr val="accent1">
              <a:alpha val="82000"/>
            </a:schemeClr>
          </a:solidFill>
          <a:ln w="19050">
            <a:solidFill>
              <a:schemeClr val="bg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</a:rPr>
              <a:t>Computer Organization and Systems Programming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F3B7A0EB-E952-534D-AB9C-66F390770BCB}"/>
              </a:ext>
            </a:extLst>
          </p:cNvPr>
          <p:cNvSpPr txBox="1">
            <a:spLocks/>
          </p:cNvSpPr>
          <p:nvPr/>
        </p:nvSpPr>
        <p:spPr>
          <a:xfrm>
            <a:off x="47766" y="106104"/>
            <a:ext cx="1781034" cy="283363"/>
          </a:xfrm>
          <a:prstGeom prst="rect">
            <a:avLst/>
          </a:prstGeom>
          <a:solidFill>
            <a:schemeClr val="accent1">
              <a:alpha val="82000"/>
            </a:schemeClr>
          </a:solidFill>
          <a:ln w="19050">
            <a:solidFill>
              <a:schemeClr val="bg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None/>
            </a:pPr>
            <a:r>
              <a:rPr lang="en-US" sz="1400" dirty="0">
                <a:solidFill>
                  <a:schemeClr val="bg1"/>
                </a:solidFill>
              </a:rPr>
              <a:t>Version 2.03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DE8581D4-3240-B84B-B927-EFFED5BE8CCD}"/>
              </a:ext>
            </a:extLst>
          </p:cNvPr>
          <p:cNvSpPr txBox="1">
            <a:spLocks/>
          </p:cNvSpPr>
          <p:nvPr/>
        </p:nvSpPr>
        <p:spPr>
          <a:xfrm>
            <a:off x="4572507" y="1492912"/>
            <a:ext cx="2221698" cy="439035"/>
          </a:xfrm>
          <a:prstGeom prst="rect">
            <a:avLst/>
          </a:prstGeom>
          <a:solidFill>
            <a:schemeClr val="accent1">
              <a:alpha val="82000"/>
            </a:schemeClr>
          </a:solidFill>
          <a:ln w="19050">
            <a:solidFill>
              <a:schemeClr val="bg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</a:rPr>
              <a:t>Arm – Part 2</a:t>
            </a:r>
          </a:p>
        </p:txBody>
      </p:sp>
    </p:spTree>
    <p:extLst>
      <p:ext uri="{BB962C8B-B14F-4D97-AF65-F5344CB8AC3E}">
        <p14:creationId xmlns:p14="http://schemas.microsoft.com/office/powerpoint/2010/main" val="15417913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C5D18-CE63-D448-90DD-C6D5ABE2E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556564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Mask on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56E95729-41A5-234F-A993-769915239C45}"/>
              </a:ext>
            </a:extLst>
          </p:cNvPr>
          <p:cNvSpPr txBox="1">
            <a:spLocks/>
          </p:cNvSpPr>
          <p:nvPr/>
        </p:nvSpPr>
        <p:spPr>
          <a:xfrm>
            <a:off x="889226" y="749167"/>
            <a:ext cx="5695839" cy="240909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cs typeface="Courier New" panose="02070309020205020404" pitchFamily="49" charset="0"/>
              </a:rPr>
              <a:t>force bits to 1 "</a:t>
            </a:r>
            <a:r>
              <a:rPr lang="en-US" sz="2200" b="1" dirty="0">
                <a:solidFill>
                  <a:srgbClr val="0070C0"/>
                </a:solidFill>
                <a:cs typeface="Courier New" panose="02070309020205020404" pitchFamily="49" charset="0"/>
              </a:rPr>
              <a:t>mask on</a:t>
            </a:r>
            <a:r>
              <a:rPr lang="en-US" sz="2200" dirty="0">
                <a:solidFill>
                  <a:srgbClr val="0070C0"/>
                </a:solidFill>
                <a:cs typeface="Courier New" panose="02070309020205020404" pitchFamily="49" charset="0"/>
              </a:rPr>
              <a:t>" </a:t>
            </a:r>
            <a:r>
              <a:rPr lang="en-US" sz="2200" dirty="0">
                <a:cs typeface="Courier New" panose="02070309020205020404" pitchFamily="49" charset="0"/>
              </a:rPr>
              <a:t>operation</a:t>
            </a:r>
          </a:p>
          <a:p>
            <a:pPr lvl="1"/>
            <a:r>
              <a:rPr lang="en-US" sz="2200" dirty="0">
                <a:cs typeface="Consolas" panose="020B0609020204030204" pitchFamily="49" charset="0"/>
              </a:rPr>
              <a:t>1 to </a:t>
            </a:r>
            <a:r>
              <a:rPr lang="en-US" sz="2200" b="1" dirty="0">
                <a:solidFill>
                  <a:srgbClr val="0070C0"/>
                </a:solidFill>
                <a:cs typeface="Consolas" panose="020B0609020204030204" pitchFamily="49" charset="0"/>
              </a:rPr>
              <a:t>set a bit to 1</a:t>
            </a:r>
          </a:p>
          <a:p>
            <a:pPr lvl="1"/>
            <a:r>
              <a:rPr lang="en-US" sz="2200" dirty="0">
                <a:solidFill>
                  <a:srgbClr val="0070C0"/>
                </a:solidFill>
                <a:cs typeface="Consolas" panose="020B0609020204030204" pitchFamily="49" charset="0"/>
              </a:rPr>
              <a:t>0 to let a </a:t>
            </a:r>
            <a:r>
              <a:rPr lang="en-US" sz="2200" b="1" dirty="0">
                <a:solidFill>
                  <a:srgbClr val="0070C0"/>
                </a:solidFill>
                <a:cs typeface="Consolas" panose="020B0609020204030204" pitchFamily="49" charset="0"/>
              </a:rPr>
              <a:t>bit through unchanged</a:t>
            </a:r>
            <a:endParaRPr lang="en-US" sz="2200" dirty="0"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2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orr</a:t>
            </a: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r1, r2, r3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= r2 | r3; // in C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CC60E0A-8543-AD48-8965-5A4D66FACFE8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9C529F70-C506-B9CA-8DFC-9FFE6E56F7CB}"/>
              </a:ext>
            </a:extLst>
          </p:cNvPr>
          <p:cNvGrpSpPr/>
          <p:nvPr/>
        </p:nvGrpSpPr>
        <p:grpSpPr>
          <a:xfrm>
            <a:off x="1327265" y="3429000"/>
            <a:ext cx="4546061" cy="2978746"/>
            <a:chOff x="6781012" y="-95712"/>
            <a:chExt cx="4546061" cy="2978746"/>
          </a:xfrm>
        </p:grpSpPr>
        <p:sp>
          <p:nvSpPr>
            <p:cNvPr id="15" name="Content Placeholder 2">
              <a:extLst>
                <a:ext uri="{FF2B5EF4-FFF2-40B4-BE49-F238E27FC236}">
                  <a16:creationId xmlns:a16="http://schemas.microsoft.com/office/drawing/2014/main" id="{A25DE10F-1350-48D2-087F-7DF0F1B88BF6}"/>
                </a:ext>
              </a:extLst>
            </p:cNvPr>
            <p:cNvSpPr txBox="1">
              <a:spLocks/>
            </p:cNvSpPr>
            <p:nvPr/>
          </p:nvSpPr>
          <p:spPr>
            <a:xfrm>
              <a:off x="6781012" y="-95712"/>
              <a:ext cx="4546061" cy="297874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234950" indent="-23495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tabLst/>
                <a:defRPr sz="2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1pPr>
              <a:lvl2pPr marL="577850" indent="-223838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4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2pPr>
              <a:lvl3pPr marL="914400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0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3pPr>
              <a:lvl4pPr marL="1260475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4pPr>
              <a:lvl5pPr marL="1603375" indent="-222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000" dirty="0">
                  <a:cs typeface="Courier New" panose="02070309020205020404" pitchFamily="49" charset="0"/>
                </a:rPr>
                <a:t>Example: force lower 16 bits to 1 </a:t>
              </a:r>
            </a:p>
            <a:p>
              <a:pPr marL="0" indent="0"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DATA: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r2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0xab ab </a:t>
              </a: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ab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77</a:t>
              </a:r>
            </a:p>
            <a:p>
              <a:pPr marL="0" indent="0">
                <a:buNone/>
              </a:pPr>
              <a:r>
                <a:rPr lang="en-US" sz="2000" dirty="0" err="1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orr</a:t>
              </a:r>
              <a:endPara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0" indent="0"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MASK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 r3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0x00 00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ff</a:t>
              </a: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ff </a:t>
              </a:r>
              <a:endParaRPr lang="en-US" sz="20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0" indent="0">
                <a:buNone/>
              </a:pPr>
              <a:endPara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0" indent="0"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RSLT: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0xab ab </a:t>
              </a:r>
              <a:r>
                <a:rPr lang="en-US" sz="2000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ff ff</a:t>
              </a: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01E9C3D7-9276-BEE2-75E2-CB2EEF37D84B}"/>
                </a:ext>
              </a:extLst>
            </p:cNvPr>
            <p:cNvCxnSpPr/>
            <p:nvPr/>
          </p:nvCxnSpPr>
          <p:spPr>
            <a:xfrm>
              <a:off x="9309370" y="1765571"/>
              <a:ext cx="0" cy="690663"/>
            </a:xfrm>
            <a:prstGeom prst="straightConnector1">
              <a:avLst/>
            </a:prstGeom>
            <a:ln w="3175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0A6444E8-802F-8109-6F51-C80D11DC969C}"/>
                </a:ext>
              </a:extLst>
            </p:cNvPr>
            <p:cNvCxnSpPr/>
            <p:nvPr/>
          </p:nvCxnSpPr>
          <p:spPr>
            <a:xfrm>
              <a:off x="9685505" y="1736389"/>
              <a:ext cx="0" cy="690663"/>
            </a:xfrm>
            <a:prstGeom prst="straightConnector1">
              <a:avLst/>
            </a:prstGeom>
            <a:ln w="3175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400550C3-FD70-7D6F-3F42-F22CE0595D49}"/>
                </a:ext>
              </a:extLst>
            </p:cNvPr>
            <p:cNvCxnSpPr/>
            <p:nvPr/>
          </p:nvCxnSpPr>
          <p:spPr>
            <a:xfrm>
              <a:off x="9309370" y="789497"/>
              <a:ext cx="0" cy="690663"/>
            </a:xfrm>
            <a:prstGeom prst="straightConnector1">
              <a:avLst/>
            </a:prstGeom>
            <a:ln w="3175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0132698B-2EFA-4411-D60F-1AD44CE00E97}"/>
                </a:ext>
              </a:extLst>
            </p:cNvPr>
            <p:cNvCxnSpPr/>
            <p:nvPr/>
          </p:nvCxnSpPr>
          <p:spPr>
            <a:xfrm>
              <a:off x="9685505" y="760315"/>
              <a:ext cx="0" cy="690663"/>
            </a:xfrm>
            <a:prstGeom prst="straightConnector1">
              <a:avLst/>
            </a:prstGeom>
            <a:ln w="3175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6D014DC-2806-2F52-0D9E-42D6C6037002}"/>
                </a:ext>
              </a:extLst>
            </p:cNvPr>
            <p:cNvSpPr txBox="1"/>
            <p:nvPr/>
          </p:nvSpPr>
          <p:spPr>
            <a:xfrm>
              <a:off x="9685505" y="1861609"/>
              <a:ext cx="14542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forces to a 1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DB77468-FE6E-F9FD-377A-98BED5D95EE0}"/>
                </a:ext>
              </a:extLst>
            </p:cNvPr>
            <p:cNvCxnSpPr/>
            <p:nvPr/>
          </p:nvCxnSpPr>
          <p:spPr>
            <a:xfrm>
              <a:off x="8430271" y="1778476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7A167A5C-B50D-DD43-E9F8-CF6F12BD6DAA}"/>
                </a:ext>
              </a:extLst>
            </p:cNvPr>
            <p:cNvCxnSpPr/>
            <p:nvPr/>
          </p:nvCxnSpPr>
          <p:spPr>
            <a:xfrm>
              <a:off x="8806406" y="1749294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C44F0E29-3333-BE83-4450-BBE381C419EC}"/>
                </a:ext>
              </a:extLst>
            </p:cNvPr>
            <p:cNvCxnSpPr/>
            <p:nvPr/>
          </p:nvCxnSpPr>
          <p:spPr>
            <a:xfrm>
              <a:off x="8430271" y="802402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665811B7-9483-20DA-8925-F1AE8B7005B4}"/>
                </a:ext>
              </a:extLst>
            </p:cNvPr>
            <p:cNvCxnSpPr/>
            <p:nvPr/>
          </p:nvCxnSpPr>
          <p:spPr>
            <a:xfrm>
              <a:off x="8806406" y="773220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07E8ED5-7BDC-5A03-BCE2-156A23420366}"/>
                </a:ext>
              </a:extLst>
            </p:cNvPr>
            <p:cNvSpPr txBox="1"/>
            <p:nvPr/>
          </p:nvSpPr>
          <p:spPr>
            <a:xfrm>
              <a:off x="6976026" y="1909959"/>
              <a:ext cx="13260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unchanged</a:t>
              </a:r>
            </a:p>
          </p:txBody>
        </p:sp>
      </p:grp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1D8B337-8F64-9D8A-033E-DD76B8696E46}"/>
              </a:ext>
            </a:extLst>
          </p:cNvPr>
          <p:cNvSpPr txBox="1">
            <a:spLocks/>
          </p:cNvSpPr>
          <p:nvPr/>
        </p:nvSpPr>
        <p:spPr>
          <a:xfrm>
            <a:off x="7225703" y="3546188"/>
            <a:ext cx="3979545" cy="26008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cs typeface="Courier New" panose="02070309020205020404" pitchFamily="49" charset="0"/>
              </a:rPr>
              <a:t>Example: force </a:t>
            </a:r>
            <a:r>
              <a:rPr lang="en-US" sz="2000" dirty="0">
                <a:solidFill>
                  <a:schemeClr val="accent1"/>
                </a:solidFill>
                <a:cs typeface="Courier New" panose="02070309020205020404" pitchFamily="49" charset="0"/>
              </a:rPr>
              <a:t>lower 8 bits to 1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DATA: 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0xab ab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77</a:t>
            </a:r>
          </a:p>
          <a:p>
            <a:pPr marL="0" indent="0">
              <a:buNone/>
            </a:pPr>
            <a:r>
              <a:rPr lang="en-US" sz="20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orr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r1   r2, 0xff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= r2 | 0xff; // in C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RSLT: 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0xab ab 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ff ff</a:t>
            </a:r>
          </a:p>
        </p:txBody>
      </p:sp>
    </p:spTree>
    <p:extLst>
      <p:ext uri="{BB962C8B-B14F-4D97-AF65-F5344CB8AC3E}">
        <p14:creationId xmlns:p14="http://schemas.microsoft.com/office/powerpoint/2010/main" val="2278949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C5D18-CE63-D448-90DD-C6D5ABE2E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556564"/>
          </a:xfrm>
        </p:spPr>
        <p:txBody>
          <a:bodyPr/>
          <a:lstStyle/>
          <a:p>
            <a:r>
              <a:rPr lang="en-US" dirty="0">
                <a:solidFill>
                  <a:srgbClr val="00B050"/>
                </a:solidFill>
              </a:rPr>
              <a:t>Mask off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CC60E0A-8543-AD48-8965-5A4D66FACFE8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90DDE32B-B88D-A8CA-C99F-2F3C717B9B62}"/>
              </a:ext>
            </a:extLst>
          </p:cNvPr>
          <p:cNvSpPr txBox="1">
            <a:spLocks/>
          </p:cNvSpPr>
          <p:nvPr/>
        </p:nvSpPr>
        <p:spPr>
          <a:xfrm>
            <a:off x="505421" y="817016"/>
            <a:ext cx="5905599" cy="233708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cs typeface="Courier New" panose="02070309020205020404" pitchFamily="49" charset="0"/>
              </a:rPr>
              <a:t>force bits to 0 "</a:t>
            </a:r>
            <a:r>
              <a:rPr lang="en-US" sz="2200" b="1" dirty="0">
                <a:solidFill>
                  <a:srgbClr val="0070C0"/>
                </a:solidFill>
                <a:cs typeface="Courier New" panose="02070309020205020404" pitchFamily="49" charset="0"/>
              </a:rPr>
              <a:t>mask off</a:t>
            </a:r>
            <a:r>
              <a:rPr lang="en-US" sz="2200" dirty="0">
                <a:solidFill>
                  <a:srgbClr val="0070C0"/>
                </a:solidFill>
                <a:cs typeface="Courier New" panose="02070309020205020404" pitchFamily="49" charset="0"/>
              </a:rPr>
              <a:t>" </a:t>
            </a:r>
            <a:r>
              <a:rPr lang="en-US" sz="2200" dirty="0">
                <a:cs typeface="Courier New" panose="02070309020205020404" pitchFamily="49" charset="0"/>
              </a:rPr>
              <a:t>operation</a:t>
            </a:r>
          </a:p>
          <a:p>
            <a:pPr lvl="1"/>
            <a:r>
              <a:rPr lang="en-US" sz="2200" dirty="0">
                <a:cs typeface="Consolas" panose="020B0609020204030204" pitchFamily="49" charset="0"/>
              </a:rPr>
              <a:t>0 to </a:t>
            </a:r>
            <a:r>
              <a:rPr lang="en-US" sz="2200" b="1" dirty="0">
                <a:solidFill>
                  <a:srgbClr val="0070C0"/>
                </a:solidFill>
                <a:cs typeface="Consolas" panose="020B0609020204030204" pitchFamily="49" charset="0"/>
              </a:rPr>
              <a:t>set a bit to 0       </a:t>
            </a:r>
            <a:r>
              <a:rPr lang="en-US" sz="2200" dirty="0">
                <a:solidFill>
                  <a:srgbClr val="0070C0"/>
                </a:solidFill>
                <a:cs typeface="Consolas" panose="020B0609020204030204" pitchFamily="49" charset="0"/>
              </a:rPr>
              <a:t>("clears the bit")</a:t>
            </a:r>
          </a:p>
          <a:p>
            <a:pPr lvl="1"/>
            <a:r>
              <a:rPr lang="en-US" sz="2200" dirty="0">
                <a:solidFill>
                  <a:srgbClr val="0070C0"/>
                </a:solidFill>
                <a:cs typeface="Consolas" panose="020B0609020204030204" pitchFamily="49" charset="0"/>
              </a:rPr>
              <a:t>1 to let a </a:t>
            </a:r>
            <a:r>
              <a:rPr lang="en-US" sz="2200" b="1" dirty="0">
                <a:solidFill>
                  <a:srgbClr val="0070C0"/>
                </a:solidFill>
                <a:cs typeface="Consolas" panose="020B0609020204030204" pitchFamily="49" charset="0"/>
              </a:rPr>
              <a:t>bit through unchanged</a:t>
            </a:r>
            <a:endParaRPr lang="en-US" sz="2200" dirty="0"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and</a:t>
            </a: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r1, r2, r3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= r2 &amp; r3; // in C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AABC1DFA-9D8C-8879-D213-8F93CC6D0ED5}"/>
              </a:ext>
            </a:extLst>
          </p:cNvPr>
          <p:cNvGrpSpPr/>
          <p:nvPr/>
        </p:nvGrpSpPr>
        <p:grpSpPr>
          <a:xfrm>
            <a:off x="505421" y="3363092"/>
            <a:ext cx="4501232" cy="3034805"/>
            <a:chOff x="6355122" y="3689443"/>
            <a:chExt cx="4501232" cy="3034805"/>
          </a:xfrm>
        </p:grpSpPr>
        <p:sp>
          <p:nvSpPr>
            <p:cNvPr id="27" name="Content Placeholder 2">
              <a:extLst>
                <a:ext uri="{FF2B5EF4-FFF2-40B4-BE49-F238E27FC236}">
                  <a16:creationId xmlns:a16="http://schemas.microsoft.com/office/drawing/2014/main" id="{C3025578-CEAD-1E7D-D4FF-78DB54A53B32}"/>
                </a:ext>
              </a:extLst>
            </p:cNvPr>
            <p:cNvSpPr txBox="1">
              <a:spLocks/>
            </p:cNvSpPr>
            <p:nvPr/>
          </p:nvSpPr>
          <p:spPr>
            <a:xfrm>
              <a:off x="6355122" y="3689443"/>
              <a:ext cx="4501232" cy="303480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234950" indent="-23495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tabLst/>
                <a:defRPr sz="2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1pPr>
              <a:lvl2pPr marL="577850" indent="-223838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4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2pPr>
              <a:lvl3pPr marL="914400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0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3pPr>
              <a:lvl4pPr marL="1260475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4pPr>
              <a:lvl5pPr marL="1603375" indent="-222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2000" dirty="0">
                  <a:cs typeface="Courier New" panose="02070309020205020404" pitchFamily="49" charset="0"/>
                </a:rPr>
                <a:t>Example: force lower 8 bits to 0 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DATA: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r2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0xab ab ab </a:t>
              </a: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77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and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MASK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 r3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0xff ff ff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 </a:t>
              </a:r>
            </a:p>
            <a:p>
              <a:pPr marL="0" indent="0">
                <a:buFont typeface="Arial" panose="020B0604020202020204" pitchFamily="34" charset="0"/>
                <a:buNone/>
              </a:pPr>
              <a:endParaRPr lang="en-US" sz="20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0" indent="0"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RSLT: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0xab ab ab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FB571692-613B-7F68-DA69-B351C6B67BAB}"/>
                </a:ext>
              </a:extLst>
            </p:cNvPr>
            <p:cNvCxnSpPr/>
            <p:nvPr/>
          </p:nvCxnSpPr>
          <p:spPr>
            <a:xfrm>
              <a:off x="8933235" y="5560863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DF1FDA4E-CE18-831C-2898-5DB239056985}"/>
                </a:ext>
              </a:extLst>
            </p:cNvPr>
            <p:cNvCxnSpPr/>
            <p:nvPr/>
          </p:nvCxnSpPr>
          <p:spPr>
            <a:xfrm>
              <a:off x="9309370" y="5531681"/>
              <a:ext cx="0" cy="690663"/>
            </a:xfrm>
            <a:prstGeom prst="straightConnector1">
              <a:avLst/>
            </a:prstGeom>
            <a:ln w="3175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76FE4449-918B-2C6C-FBE1-D68D62B2D7A5}"/>
                </a:ext>
              </a:extLst>
            </p:cNvPr>
            <p:cNvCxnSpPr/>
            <p:nvPr/>
          </p:nvCxnSpPr>
          <p:spPr>
            <a:xfrm>
              <a:off x="8933235" y="4584789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490B71C7-6F05-609B-93AF-9D44C18D7E4A}"/>
                </a:ext>
              </a:extLst>
            </p:cNvPr>
            <p:cNvCxnSpPr/>
            <p:nvPr/>
          </p:nvCxnSpPr>
          <p:spPr>
            <a:xfrm>
              <a:off x="9309370" y="4555607"/>
              <a:ext cx="0" cy="690663"/>
            </a:xfrm>
            <a:prstGeom prst="straightConnector1">
              <a:avLst/>
            </a:prstGeom>
            <a:ln w="3175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2E066AD-BEBF-4A0E-ED6A-6A77CA80918B}"/>
                </a:ext>
              </a:extLst>
            </p:cNvPr>
            <p:cNvSpPr txBox="1"/>
            <p:nvPr/>
          </p:nvSpPr>
          <p:spPr>
            <a:xfrm>
              <a:off x="9309370" y="5656901"/>
              <a:ext cx="14542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forces to a 0</a:t>
              </a:r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F824E921-62B7-D977-F7F8-D6DF38F886A6}"/>
                </a:ext>
              </a:extLst>
            </p:cNvPr>
            <p:cNvCxnSpPr/>
            <p:nvPr/>
          </p:nvCxnSpPr>
          <p:spPr>
            <a:xfrm>
              <a:off x="8054136" y="5573768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914C40A0-7ABD-9E77-79EF-6C7FAD343463}"/>
                </a:ext>
              </a:extLst>
            </p:cNvPr>
            <p:cNvCxnSpPr/>
            <p:nvPr/>
          </p:nvCxnSpPr>
          <p:spPr>
            <a:xfrm>
              <a:off x="8430271" y="5544586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49271CFE-D991-C6E3-4793-17089C573467}"/>
                </a:ext>
              </a:extLst>
            </p:cNvPr>
            <p:cNvCxnSpPr/>
            <p:nvPr/>
          </p:nvCxnSpPr>
          <p:spPr>
            <a:xfrm>
              <a:off x="8054136" y="4597694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6AA7BFB4-C56E-ED5C-B0F1-E6CE4CB9BDB6}"/>
                </a:ext>
              </a:extLst>
            </p:cNvPr>
            <p:cNvCxnSpPr/>
            <p:nvPr/>
          </p:nvCxnSpPr>
          <p:spPr>
            <a:xfrm>
              <a:off x="8430271" y="4568512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2B115ED0-D86D-95A2-E0E4-6A980CEB536A}"/>
                </a:ext>
              </a:extLst>
            </p:cNvPr>
            <p:cNvSpPr txBox="1"/>
            <p:nvPr/>
          </p:nvSpPr>
          <p:spPr>
            <a:xfrm>
              <a:off x="6599891" y="5705251"/>
              <a:ext cx="13260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unchanged</a:t>
              </a:r>
            </a:p>
          </p:txBody>
        </p:sp>
      </p:grp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F310312-B4F9-F8D4-187A-43D0C57A4D1B}"/>
              </a:ext>
            </a:extLst>
          </p:cNvPr>
          <p:cNvSpPr txBox="1">
            <a:spLocks/>
          </p:cNvSpPr>
          <p:nvPr/>
        </p:nvSpPr>
        <p:spPr>
          <a:xfrm>
            <a:off x="6778668" y="3678934"/>
            <a:ext cx="4630306" cy="258886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cs typeface="Courier New" panose="02070309020205020404" pitchFamily="49" charset="0"/>
              </a:rPr>
              <a:t>Example: force lower 8 bits to 0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DATA: 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0xab ab ab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77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and r1  r2, 0xffffff00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= r2 &amp; 0xffffff00; // in C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RSLT: 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0xab ab ab 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00</a:t>
            </a:r>
          </a:p>
        </p:txBody>
      </p:sp>
    </p:spTree>
    <p:extLst>
      <p:ext uri="{BB962C8B-B14F-4D97-AF65-F5344CB8AC3E}">
        <p14:creationId xmlns:p14="http://schemas.microsoft.com/office/powerpoint/2010/main" val="3261380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C5D18-CE63-D448-90DD-C6D5ABE2E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750" y="212738"/>
            <a:ext cx="11049203" cy="519098"/>
          </a:xfrm>
        </p:spPr>
        <p:txBody>
          <a:bodyPr/>
          <a:lstStyle/>
          <a:p>
            <a:r>
              <a:rPr lang="en-US" dirty="0"/>
              <a:t>Extracting (Isolate) a Field of Bits with a mask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E0215AA-1EB7-D342-9049-9A663E369227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B194EA53-77FE-010A-389A-64D7BBC6F41C}"/>
              </a:ext>
            </a:extLst>
          </p:cNvPr>
          <p:cNvSpPr txBox="1">
            <a:spLocks/>
          </p:cNvSpPr>
          <p:nvPr/>
        </p:nvSpPr>
        <p:spPr>
          <a:xfrm>
            <a:off x="634760" y="1398541"/>
            <a:ext cx="5482487" cy="18465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200" b="1" dirty="0">
                <a:solidFill>
                  <a:srgbClr val="0070C0"/>
                </a:solidFill>
                <a:cs typeface="Courier New" panose="02070309020205020404" pitchFamily="49" charset="0"/>
              </a:rPr>
              <a:t>extract top 8 bits </a:t>
            </a:r>
            <a:r>
              <a:rPr lang="en-US" sz="2200" dirty="0">
                <a:cs typeface="Courier New" panose="02070309020205020404" pitchFamily="49" charset="0"/>
              </a:rPr>
              <a:t>of r2 into r1</a:t>
            </a:r>
          </a:p>
          <a:p>
            <a:pPr lvl="1"/>
            <a:r>
              <a:rPr lang="en-US" sz="2200" dirty="0">
                <a:cs typeface="Consolas" panose="020B0609020204030204" pitchFamily="49" charset="0"/>
              </a:rPr>
              <a:t>0 to </a:t>
            </a:r>
            <a:r>
              <a:rPr lang="en-US" sz="2200" b="1" dirty="0">
                <a:solidFill>
                  <a:srgbClr val="0070C0"/>
                </a:solidFill>
                <a:cs typeface="Consolas" panose="020B0609020204030204" pitchFamily="49" charset="0"/>
              </a:rPr>
              <a:t>set a bit to 0       </a:t>
            </a:r>
            <a:r>
              <a:rPr lang="en-US" sz="2200" dirty="0">
                <a:solidFill>
                  <a:srgbClr val="0070C0"/>
                </a:solidFill>
                <a:cs typeface="Consolas" panose="020B0609020204030204" pitchFamily="49" charset="0"/>
              </a:rPr>
              <a:t>("clears the bit")</a:t>
            </a:r>
          </a:p>
          <a:p>
            <a:pPr lvl="1"/>
            <a:r>
              <a:rPr lang="en-US" sz="2200" dirty="0">
                <a:solidFill>
                  <a:srgbClr val="0070C0"/>
                </a:solidFill>
                <a:cs typeface="Consolas" panose="020B0609020204030204" pitchFamily="49" charset="0"/>
              </a:rPr>
              <a:t>1 to let a </a:t>
            </a:r>
            <a:r>
              <a:rPr lang="en-US" sz="2200" b="1" dirty="0">
                <a:solidFill>
                  <a:srgbClr val="0070C0"/>
                </a:solidFill>
                <a:cs typeface="Consolas" panose="020B0609020204030204" pitchFamily="49" charset="0"/>
              </a:rPr>
              <a:t>bit through unchanged</a:t>
            </a:r>
            <a:endParaRPr lang="en-US" sz="2200" dirty="0"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and</a:t>
            </a: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r1, r2, r3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DC311709-9B1A-78F3-2215-C80C758A1157}"/>
              </a:ext>
            </a:extLst>
          </p:cNvPr>
          <p:cNvGrpSpPr/>
          <p:nvPr/>
        </p:nvGrpSpPr>
        <p:grpSpPr>
          <a:xfrm>
            <a:off x="634760" y="3757190"/>
            <a:ext cx="4632115" cy="2577947"/>
            <a:chOff x="6698194" y="2222576"/>
            <a:chExt cx="4632115" cy="2577947"/>
          </a:xfrm>
        </p:grpSpPr>
        <p:sp>
          <p:nvSpPr>
            <p:cNvPr id="5" name="Content Placeholder 2">
              <a:extLst>
                <a:ext uri="{FF2B5EF4-FFF2-40B4-BE49-F238E27FC236}">
                  <a16:creationId xmlns:a16="http://schemas.microsoft.com/office/drawing/2014/main" id="{A51A1824-DEDD-4E0B-363A-41A45AB4C3E9}"/>
                </a:ext>
              </a:extLst>
            </p:cNvPr>
            <p:cNvSpPr txBox="1">
              <a:spLocks/>
            </p:cNvSpPr>
            <p:nvPr/>
          </p:nvSpPr>
          <p:spPr>
            <a:xfrm>
              <a:off x="6698194" y="2222576"/>
              <a:ext cx="4632115" cy="257794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234950" indent="-23495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tabLst/>
                <a:defRPr sz="2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1pPr>
              <a:lvl2pPr marL="577850" indent="-223838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4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2pPr>
              <a:lvl3pPr marL="914400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0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3pPr>
              <a:lvl4pPr marL="1260475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4pPr>
              <a:lvl5pPr marL="1603375" indent="-222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DATA: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r2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0xab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ab ab </a:t>
              </a: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77</a:t>
              </a:r>
            </a:p>
            <a:p>
              <a:pPr marL="0" indent="0">
                <a:buNone/>
              </a:pP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and</a:t>
              </a:r>
            </a:p>
            <a:p>
              <a:pPr marL="0" indent="0"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MASK: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r3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ff</a:t>
              </a: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00 00 00 </a:t>
              </a:r>
            </a:p>
            <a:p>
              <a:pPr marL="0" indent="0">
                <a:buNone/>
              </a:pPr>
              <a:endPara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0" indent="0"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RSLT: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0xab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00 00 00 </a:t>
              </a:r>
              <a:endPara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946DEA6D-4E0E-5430-0BC7-DA8703F8E382}"/>
                </a:ext>
              </a:extLst>
            </p:cNvPr>
            <p:cNvCxnSpPr/>
            <p:nvPr/>
          </p:nvCxnSpPr>
          <p:spPr>
            <a:xfrm>
              <a:off x="9248987" y="3614074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B2403DA0-D6B8-E814-DF68-2C594E52BA55}"/>
                </a:ext>
              </a:extLst>
            </p:cNvPr>
            <p:cNvCxnSpPr/>
            <p:nvPr/>
          </p:nvCxnSpPr>
          <p:spPr>
            <a:xfrm>
              <a:off x="9625122" y="3584892"/>
              <a:ext cx="0" cy="690663"/>
            </a:xfrm>
            <a:prstGeom prst="straightConnector1">
              <a:avLst/>
            </a:prstGeom>
            <a:ln w="3175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54C88785-33E4-FA6E-63AE-3CBC927654AD}"/>
                </a:ext>
              </a:extLst>
            </p:cNvPr>
            <p:cNvCxnSpPr/>
            <p:nvPr/>
          </p:nvCxnSpPr>
          <p:spPr>
            <a:xfrm>
              <a:off x="9248987" y="2638000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368B9225-2181-96C7-1146-25EAAABD344C}"/>
                </a:ext>
              </a:extLst>
            </p:cNvPr>
            <p:cNvCxnSpPr/>
            <p:nvPr/>
          </p:nvCxnSpPr>
          <p:spPr>
            <a:xfrm>
              <a:off x="9625122" y="2608818"/>
              <a:ext cx="0" cy="690663"/>
            </a:xfrm>
            <a:prstGeom prst="straightConnector1">
              <a:avLst/>
            </a:prstGeom>
            <a:ln w="3175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1C13D8C-F68D-F692-9846-E0F31114260A}"/>
                </a:ext>
              </a:extLst>
            </p:cNvPr>
            <p:cNvSpPr txBox="1"/>
            <p:nvPr/>
          </p:nvSpPr>
          <p:spPr>
            <a:xfrm>
              <a:off x="9625122" y="3710112"/>
              <a:ext cx="14542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forces to a 0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C34F63E-FA7C-2F6E-0863-955043BBE1E2}"/>
                </a:ext>
              </a:extLst>
            </p:cNvPr>
            <p:cNvCxnSpPr/>
            <p:nvPr/>
          </p:nvCxnSpPr>
          <p:spPr>
            <a:xfrm>
              <a:off x="8369888" y="3626979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2056967F-DFCB-4F52-7830-3F8CBA404E25}"/>
                </a:ext>
              </a:extLst>
            </p:cNvPr>
            <p:cNvCxnSpPr/>
            <p:nvPr/>
          </p:nvCxnSpPr>
          <p:spPr>
            <a:xfrm>
              <a:off x="8746023" y="3597797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1DB37F60-CF0C-300F-901E-CD6C9F2B2115}"/>
                </a:ext>
              </a:extLst>
            </p:cNvPr>
            <p:cNvCxnSpPr/>
            <p:nvPr/>
          </p:nvCxnSpPr>
          <p:spPr>
            <a:xfrm>
              <a:off x="8369888" y="2650905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84F32634-717E-A1CD-26EC-56E7EFF7C99A}"/>
                </a:ext>
              </a:extLst>
            </p:cNvPr>
            <p:cNvCxnSpPr/>
            <p:nvPr/>
          </p:nvCxnSpPr>
          <p:spPr>
            <a:xfrm>
              <a:off x="8746023" y="2621723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4D1439FA-8270-49E9-3C15-5A63E1F8E4CD}"/>
                </a:ext>
              </a:extLst>
            </p:cNvPr>
            <p:cNvSpPr txBox="1"/>
            <p:nvPr/>
          </p:nvSpPr>
          <p:spPr>
            <a:xfrm>
              <a:off x="6915643" y="3758462"/>
              <a:ext cx="13260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unchanged</a:t>
              </a:r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9E56F8-CAAD-E9D9-F30D-EFA8CD4ABBBD}"/>
              </a:ext>
            </a:extLst>
          </p:cNvPr>
          <p:cNvSpPr txBox="1">
            <a:spLocks/>
          </p:cNvSpPr>
          <p:nvPr/>
        </p:nvSpPr>
        <p:spPr>
          <a:xfrm>
            <a:off x="6806586" y="3736613"/>
            <a:ext cx="4632115" cy="251488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>
                <a:solidFill>
                  <a:srgbClr val="0070C0"/>
                </a:solidFill>
                <a:cs typeface="Courier New" panose="02070309020205020404" pitchFamily="49" charset="0"/>
              </a:rPr>
              <a:t>extract top 8 bits </a:t>
            </a:r>
            <a:r>
              <a:rPr lang="en-US" sz="2000" dirty="0">
                <a:cs typeface="Courier New" panose="02070309020205020404" pitchFamily="49" charset="0"/>
              </a:rPr>
              <a:t>of r2 into r1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DATA: 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0xab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ab ab 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77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and  r1, r2, 0xff000000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RSLT: 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0xab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00 00 00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= r2 &amp; 0xff000000;  // in C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lang="en-US" sz="20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566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C5D18-CE63-D448-90DD-C6D5ABE2E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750" y="212738"/>
            <a:ext cx="11049203" cy="519098"/>
          </a:xfrm>
        </p:spPr>
        <p:txBody>
          <a:bodyPr/>
          <a:lstStyle/>
          <a:p>
            <a:r>
              <a:rPr lang="en-US" dirty="0"/>
              <a:t>Finding if a bit is set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E0215AA-1EB7-D342-9049-9A663E369227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9B9582F-8724-A9C7-AE3A-03F6593FBAF6}"/>
              </a:ext>
            </a:extLst>
          </p:cNvPr>
          <p:cNvSpPr txBox="1">
            <a:spLocks/>
          </p:cNvSpPr>
          <p:nvPr/>
        </p:nvSpPr>
        <p:spPr>
          <a:xfrm>
            <a:off x="276602" y="731836"/>
            <a:ext cx="5421710" cy="372605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cs typeface="Courier New" panose="02070309020205020404" pitchFamily="49" charset="0"/>
              </a:rPr>
              <a:t>query the status of a bit </a:t>
            </a:r>
            <a:r>
              <a:rPr lang="en-US" sz="2000" dirty="0">
                <a:solidFill>
                  <a:schemeClr val="accent1"/>
                </a:solidFill>
                <a:cs typeface="Courier New" panose="02070309020205020404" pitchFamily="49" charset="0"/>
              </a:rPr>
              <a:t>"</a:t>
            </a:r>
            <a:r>
              <a:rPr lang="en-US" sz="2000" b="1" dirty="0">
                <a:solidFill>
                  <a:schemeClr val="accent1"/>
                </a:solidFill>
                <a:cs typeface="Courier New" panose="02070309020205020404" pitchFamily="49" charset="0"/>
              </a:rPr>
              <a:t>bit status</a:t>
            </a:r>
            <a:r>
              <a:rPr lang="en-US" sz="2000" dirty="0">
                <a:solidFill>
                  <a:schemeClr val="accent1"/>
                </a:solidFill>
                <a:cs typeface="Courier New" panose="02070309020205020404" pitchFamily="49" charset="0"/>
              </a:rPr>
              <a:t>" </a:t>
            </a:r>
            <a:r>
              <a:rPr lang="en-US" sz="2000" dirty="0">
                <a:cs typeface="Courier New" panose="02070309020205020404" pitchFamily="49" charset="0"/>
              </a:rPr>
              <a:t>operation</a:t>
            </a:r>
          </a:p>
          <a:p>
            <a:pPr lvl="1"/>
            <a:r>
              <a:rPr lang="en-US" sz="2000" dirty="0">
                <a:cs typeface="Consolas" panose="020B0609020204030204" pitchFamily="49" charset="0"/>
              </a:rPr>
              <a:t>0 to </a:t>
            </a:r>
            <a:r>
              <a:rPr lang="en-US" sz="2000" b="1" dirty="0">
                <a:solidFill>
                  <a:srgbClr val="0070C0"/>
                </a:solidFill>
                <a:cs typeface="Consolas" panose="020B0609020204030204" pitchFamily="49" charset="0"/>
              </a:rPr>
              <a:t>set a bit to 0       </a:t>
            </a:r>
            <a:r>
              <a:rPr lang="en-US" sz="2000" dirty="0">
                <a:solidFill>
                  <a:srgbClr val="0070C0"/>
                </a:solidFill>
                <a:cs typeface="Consolas" panose="020B0609020204030204" pitchFamily="49" charset="0"/>
              </a:rPr>
              <a:t>("clears the bit")</a:t>
            </a:r>
          </a:p>
          <a:p>
            <a:pPr lvl="1"/>
            <a:r>
              <a:rPr lang="en-US" sz="2000" dirty="0">
                <a:solidFill>
                  <a:srgbClr val="0070C0"/>
                </a:solidFill>
                <a:cs typeface="Consolas" panose="020B0609020204030204" pitchFamily="49" charset="0"/>
              </a:rPr>
              <a:t>1 to let a </a:t>
            </a:r>
            <a:r>
              <a:rPr lang="en-US" sz="2000" b="1" dirty="0">
                <a:solidFill>
                  <a:srgbClr val="0070C0"/>
                </a:solidFill>
                <a:cs typeface="Consolas" panose="020B0609020204030204" pitchFamily="49" charset="0"/>
              </a:rPr>
              <a:t>bit through unchanged</a:t>
            </a:r>
            <a:r>
              <a:rPr lang="en-US" sz="2000" dirty="0">
                <a:cs typeface="Courier New" panose="02070309020205020404" pitchFamily="49" charset="0"/>
              </a:rPr>
              <a:t>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and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r1, r2, 0x02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r1, 0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beq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endParaRPr lang="en-US" sz="2000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// code for is set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B6B29B1-4CED-8409-941E-9A5BC67995DB}"/>
              </a:ext>
            </a:extLst>
          </p:cNvPr>
          <p:cNvGrpSpPr/>
          <p:nvPr/>
        </p:nvGrpSpPr>
        <p:grpSpPr>
          <a:xfrm>
            <a:off x="6034351" y="1248955"/>
            <a:ext cx="5765380" cy="2957285"/>
            <a:chOff x="6263903" y="700315"/>
            <a:chExt cx="5765380" cy="2957285"/>
          </a:xfrm>
        </p:grpSpPr>
        <p:sp>
          <p:nvSpPr>
            <p:cNvPr id="14" name="Content Placeholder 2">
              <a:extLst>
                <a:ext uri="{FF2B5EF4-FFF2-40B4-BE49-F238E27FC236}">
                  <a16:creationId xmlns:a16="http://schemas.microsoft.com/office/drawing/2014/main" id="{82FFBCDA-F6D9-D4D5-0C98-758CBB0B2F82}"/>
                </a:ext>
              </a:extLst>
            </p:cNvPr>
            <p:cNvSpPr txBox="1">
              <a:spLocks/>
            </p:cNvSpPr>
            <p:nvPr/>
          </p:nvSpPr>
          <p:spPr>
            <a:xfrm>
              <a:off x="6263903" y="700315"/>
              <a:ext cx="5765380" cy="295728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234950" indent="-23495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tabLst/>
                <a:defRPr sz="2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1pPr>
              <a:lvl2pPr marL="577850" indent="-223838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4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2pPr>
              <a:lvl3pPr marL="914400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0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3pPr>
              <a:lvl4pPr marL="1260475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4pPr>
              <a:lvl5pPr marL="1603375" indent="-222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Example is bit 1 set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DATA: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r2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0xab ab ab </a:t>
              </a: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7</a:t>
              </a:r>
              <a:r>
                <a:rPr lang="en-US" sz="20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7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and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MASK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   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0x00 00 00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02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  is bit 1 set?</a:t>
              </a:r>
            </a:p>
            <a:p>
              <a:pPr marL="0" indent="0">
                <a:buFont typeface="Arial" panose="020B0604020202020204" pitchFamily="34" charset="0"/>
                <a:buNone/>
              </a:pPr>
              <a:endParaRPr lang="en-US" sz="20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0" indent="0"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RSLT: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0x00 00 00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02   != 0 if set</a:t>
              </a:r>
              <a:endPara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4F08A5D2-B00A-2FAF-B2CF-7CA59D945767}"/>
                </a:ext>
              </a:extLst>
            </p:cNvPr>
            <p:cNvCxnSpPr/>
            <p:nvPr/>
          </p:nvCxnSpPr>
          <p:spPr>
            <a:xfrm>
              <a:off x="8597234" y="2553759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041ED1E6-E60A-C0B4-5868-80588566A092}"/>
                </a:ext>
              </a:extLst>
            </p:cNvPr>
            <p:cNvCxnSpPr/>
            <p:nvPr/>
          </p:nvCxnSpPr>
          <p:spPr>
            <a:xfrm>
              <a:off x="8973369" y="2524577"/>
              <a:ext cx="0" cy="690663"/>
            </a:xfrm>
            <a:prstGeom prst="straightConnector1">
              <a:avLst/>
            </a:prstGeom>
            <a:ln w="31750">
              <a:solidFill>
                <a:schemeClr val="accent3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241E5D1A-E9E4-7145-940B-DD347D5C7C91}"/>
                </a:ext>
              </a:extLst>
            </p:cNvPr>
            <p:cNvCxnSpPr/>
            <p:nvPr/>
          </p:nvCxnSpPr>
          <p:spPr>
            <a:xfrm>
              <a:off x="8597234" y="1577685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2A64F6B7-2514-953B-521B-CD7E85B035EA}"/>
                </a:ext>
              </a:extLst>
            </p:cNvPr>
            <p:cNvCxnSpPr/>
            <p:nvPr/>
          </p:nvCxnSpPr>
          <p:spPr>
            <a:xfrm>
              <a:off x="8973369" y="1548503"/>
              <a:ext cx="0" cy="690663"/>
            </a:xfrm>
            <a:prstGeom prst="straightConnector1">
              <a:avLst/>
            </a:prstGeom>
            <a:ln w="31750">
              <a:solidFill>
                <a:schemeClr val="accent3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6688458-6A66-EF73-EFAC-6E56A82E5FB0}"/>
                </a:ext>
              </a:extLst>
            </p:cNvPr>
            <p:cNvSpPr txBox="1"/>
            <p:nvPr/>
          </p:nvSpPr>
          <p:spPr>
            <a:xfrm>
              <a:off x="6265522" y="2633547"/>
              <a:ext cx="14542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forces to a 0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D96C0BEA-3B85-48E1-7C07-D4592E3D00BD}"/>
                </a:ext>
              </a:extLst>
            </p:cNvPr>
            <p:cNvCxnSpPr/>
            <p:nvPr/>
          </p:nvCxnSpPr>
          <p:spPr>
            <a:xfrm>
              <a:off x="7718135" y="2566664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E7687DC1-4FA8-4230-0B28-330DFD506EB7}"/>
                </a:ext>
              </a:extLst>
            </p:cNvPr>
            <p:cNvCxnSpPr/>
            <p:nvPr/>
          </p:nvCxnSpPr>
          <p:spPr>
            <a:xfrm>
              <a:off x="8094270" y="2537482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BD2AF622-6D56-6CAD-BA27-D120A32E0B6A}"/>
                </a:ext>
              </a:extLst>
            </p:cNvPr>
            <p:cNvCxnSpPr/>
            <p:nvPr/>
          </p:nvCxnSpPr>
          <p:spPr>
            <a:xfrm>
              <a:off x="7718135" y="1590590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638FA2C6-8F07-7796-F722-5C75D11F2D08}"/>
                </a:ext>
              </a:extLst>
            </p:cNvPr>
            <p:cNvCxnSpPr/>
            <p:nvPr/>
          </p:nvCxnSpPr>
          <p:spPr>
            <a:xfrm>
              <a:off x="8094270" y="1561408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58794B6-EA5D-DBCF-07D7-63F98DA34719}"/>
                </a:ext>
              </a:extLst>
            </p:cNvPr>
            <p:cNvSpPr txBox="1"/>
            <p:nvPr/>
          </p:nvSpPr>
          <p:spPr>
            <a:xfrm>
              <a:off x="9317040" y="2633547"/>
              <a:ext cx="13260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unchanged</a:t>
              </a:r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C31137-A86A-64AF-0D4B-B4D68A8BD9C7}"/>
              </a:ext>
            </a:extLst>
          </p:cNvPr>
          <p:cNvSpPr txBox="1">
            <a:spLocks/>
          </p:cNvSpPr>
          <p:nvPr/>
        </p:nvSpPr>
        <p:spPr>
          <a:xfrm>
            <a:off x="1023661" y="4535535"/>
            <a:ext cx="3839284" cy="228921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4012" lvl="1" indent="0">
              <a:buNone/>
            </a:pP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 int r1, r2;</a:t>
            </a:r>
          </a:p>
          <a:p>
            <a:pPr marL="354012" lvl="1" indent="0">
              <a:buNone/>
            </a:pP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code</a:t>
            </a:r>
          </a:p>
          <a:p>
            <a:pPr marL="354012" lvl="1" indent="0">
              <a:buNone/>
            </a:pP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= r2 &amp; 0x02</a:t>
            </a:r>
          </a:p>
          <a:p>
            <a:pPr marL="354012" lvl="1" indent="0">
              <a:buNone/>
            </a:pP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(r1 != 0) {</a:t>
            </a:r>
          </a:p>
          <a:p>
            <a:pPr marL="354012" lvl="1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// code for is set</a:t>
            </a:r>
          </a:p>
          <a:p>
            <a:pPr marL="354012" lvl="1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51DE306-A521-D5A1-7610-FFF32D939BBE}"/>
              </a:ext>
            </a:extLst>
          </p:cNvPr>
          <p:cNvSpPr txBox="1">
            <a:spLocks/>
          </p:cNvSpPr>
          <p:nvPr/>
        </p:nvSpPr>
        <p:spPr>
          <a:xfrm>
            <a:off x="6096000" y="4491651"/>
            <a:ext cx="4161905" cy="228921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4012" lvl="1" indent="0">
              <a:buNone/>
            </a:pP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 int r2;</a:t>
            </a:r>
          </a:p>
          <a:p>
            <a:pPr marL="354012" lvl="1" indent="0">
              <a:buNone/>
            </a:pP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code</a:t>
            </a:r>
          </a:p>
          <a:p>
            <a:pPr marL="354012" lvl="1" indent="0">
              <a:buNone/>
            </a:pP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((r2 &amp; 0x02) != 0) {</a:t>
            </a:r>
          </a:p>
          <a:p>
            <a:pPr marL="354012" lvl="1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// code for is set</a:t>
            </a:r>
          </a:p>
          <a:p>
            <a:pPr marL="354012" lvl="1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498213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C5D18-CE63-D448-90DD-C6D5ABE2E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667" y="100338"/>
            <a:ext cx="7905754" cy="527700"/>
          </a:xfrm>
        </p:spPr>
        <p:txBody>
          <a:bodyPr/>
          <a:lstStyle/>
          <a:p>
            <a:r>
              <a:rPr lang="en-US" dirty="0"/>
              <a:t>Even/Odd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4610A5BF-49FB-B94E-A57D-440FB6186E20}"/>
              </a:ext>
            </a:extLst>
          </p:cNvPr>
          <p:cNvSpPr txBox="1">
            <a:spLocks/>
          </p:cNvSpPr>
          <p:nvPr/>
        </p:nvSpPr>
        <p:spPr>
          <a:xfrm>
            <a:off x="244908" y="643212"/>
            <a:ext cx="5993331" cy="328039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 dirty="0">
                <a:solidFill>
                  <a:srgbClr val="0070C0"/>
                </a:solidFill>
                <a:cs typeface="Courier New" panose="02070309020205020404" pitchFamily="49" charset="0"/>
              </a:rPr>
              <a:t>Even or odd, check LSB (same as mod %2)</a:t>
            </a:r>
            <a:endParaRPr lang="en-US" sz="1800" baseline="30000" dirty="0"/>
          </a:p>
          <a:p>
            <a:pPr marL="0" indent="0">
              <a:buNone/>
            </a:pPr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check LSB (bit 0) if set then odd, else even</a:t>
            </a: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and</a:t>
            </a:r>
            <a:r>
              <a:rPr lang="en-US" sz="1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r1, r2, 0x01 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8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1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r1, 0x01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8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bne</a:t>
            </a:r>
            <a:r>
              <a:rPr lang="en-US" sz="1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r>
              <a:rPr lang="en-US" sz="18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endParaRPr lang="en-US" sz="1800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// code for handling odd numbers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r>
              <a:rPr lang="en-US" sz="1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F1DC13D-55E3-7848-A57A-500AE7985D73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9BFB0D03-C513-5CB3-B581-991D07661FB6}"/>
              </a:ext>
            </a:extLst>
          </p:cNvPr>
          <p:cNvGrpSpPr/>
          <p:nvPr/>
        </p:nvGrpSpPr>
        <p:grpSpPr>
          <a:xfrm>
            <a:off x="6430416" y="2868742"/>
            <a:ext cx="5516676" cy="2340680"/>
            <a:chOff x="6561143" y="857487"/>
            <a:chExt cx="5516676" cy="2340680"/>
          </a:xfrm>
        </p:grpSpPr>
        <p:sp>
          <p:nvSpPr>
            <p:cNvPr id="4" name="Content Placeholder 2">
              <a:extLst>
                <a:ext uri="{FF2B5EF4-FFF2-40B4-BE49-F238E27FC236}">
                  <a16:creationId xmlns:a16="http://schemas.microsoft.com/office/drawing/2014/main" id="{45C52BFB-107F-238A-AB7C-36E84DE2BD3F}"/>
                </a:ext>
              </a:extLst>
            </p:cNvPr>
            <p:cNvSpPr txBox="1">
              <a:spLocks/>
            </p:cNvSpPr>
            <p:nvPr/>
          </p:nvSpPr>
          <p:spPr>
            <a:xfrm>
              <a:off x="6561143" y="857487"/>
              <a:ext cx="5516676" cy="234068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234950" indent="-23495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tabLst/>
                <a:defRPr sz="2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1pPr>
              <a:lvl2pPr marL="577850" indent="-223838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4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2pPr>
              <a:lvl3pPr marL="914400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0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3pPr>
              <a:lvl4pPr marL="1260475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4pPr>
              <a:lvl5pPr marL="1603375" indent="-222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DATA: </a:t>
              </a:r>
              <a:r>
                <a:rPr lang="en-US" sz="18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r2</a:t>
              </a:r>
              <a:r>
                <a:rPr lang="en-US" sz="1800" dirty="0">
                  <a:latin typeface="Consolas" panose="020B0609020204030204" pitchFamily="49" charset="0"/>
                  <a:cs typeface="Consolas" panose="020B0609020204030204" pitchFamily="49" charset="0"/>
                </a:rPr>
                <a:t> 0xab ab ab </a:t>
              </a: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77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18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and</a:t>
              </a:r>
            </a:p>
            <a:p>
              <a:pPr marL="0" indent="0">
                <a:buNone/>
              </a:pP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MASK: </a:t>
              </a:r>
              <a:r>
                <a:rPr lang="en-US" sz="18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r3</a:t>
              </a:r>
              <a:r>
                <a:rPr lang="en-US" sz="18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0x00 00 00 01 </a:t>
              </a:r>
              <a:r>
                <a:rPr lang="en-US" sz="18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(mod 2 even or odd)</a:t>
              </a:r>
            </a:p>
            <a:p>
              <a:pPr marL="0" indent="0">
                <a:buNone/>
              </a:pPr>
              <a:endParaRPr lang="en-US" sz="18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0" indent="0">
                <a:buNone/>
              </a:pP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RSLT: </a:t>
              </a:r>
              <a:r>
                <a:rPr lang="en-US" sz="18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  <a:r>
                <a:rPr lang="en-US" sz="1800" dirty="0">
                  <a:latin typeface="Consolas" panose="020B0609020204030204" pitchFamily="49" charset="0"/>
                  <a:cs typeface="Consolas" panose="020B0609020204030204" pitchFamily="49" charset="0"/>
                </a:rPr>
                <a:t> 0x00 </a:t>
              </a: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00 00 01 </a:t>
              </a:r>
              <a:r>
                <a:rPr lang="en-US" sz="18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(odd)</a:t>
              </a: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1B9EA73-37AA-AE35-F9A9-792581E8AACA}"/>
                </a:ext>
              </a:extLst>
            </p:cNvPr>
            <p:cNvCxnSpPr/>
            <p:nvPr/>
          </p:nvCxnSpPr>
          <p:spPr>
            <a:xfrm>
              <a:off x="8892855" y="2133236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2B7B932A-CB91-68C3-9DC6-C76FF0AFABFB}"/>
                </a:ext>
              </a:extLst>
            </p:cNvPr>
            <p:cNvCxnSpPr/>
            <p:nvPr/>
          </p:nvCxnSpPr>
          <p:spPr>
            <a:xfrm>
              <a:off x="9268990" y="2104054"/>
              <a:ext cx="0" cy="690663"/>
            </a:xfrm>
            <a:prstGeom prst="straightConnector1">
              <a:avLst/>
            </a:prstGeom>
            <a:ln w="31750">
              <a:solidFill>
                <a:schemeClr val="accent3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37EC7CDA-E358-1504-CF35-4664AF0B4D2C}"/>
                </a:ext>
              </a:extLst>
            </p:cNvPr>
            <p:cNvCxnSpPr/>
            <p:nvPr/>
          </p:nvCxnSpPr>
          <p:spPr>
            <a:xfrm>
              <a:off x="8892855" y="1157162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BE07F51F-4CCD-27A5-53FE-5D3DEFEDA13E}"/>
                </a:ext>
              </a:extLst>
            </p:cNvPr>
            <p:cNvCxnSpPr/>
            <p:nvPr/>
          </p:nvCxnSpPr>
          <p:spPr>
            <a:xfrm>
              <a:off x="9268990" y="1127980"/>
              <a:ext cx="0" cy="690663"/>
            </a:xfrm>
            <a:prstGeom prst="straightConnector1">
              <a:avLst/>
            </a:prstGeom>
            <a:ln w="31750">
              <a:solidFill>
                <a:schemeClr val="accent3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C095F9E-0A78-366E-E81A-B9AE4F93C29B}"/>
                </a:ext>
              </a:extLst>
            </p:cNvPr>
            <p:cNvSpPr txBox="1"/>
            <p:nvPr/>
          </p:nvSpPr>
          <p:spPr>
            <a:xfrm>
              <a:off x="6561143" y="2213024"/>
              <a:ext cx="14542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forces to a 0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52BAFD81-9E32-964E-D41F-E14104F9A75E}"/>
                </a:ext>
              </a:extLst>
            </p:cNvPr>
            <p:cNvCxnSpPr/>
            <p:nvPr/>
          </p:nvCxnSpPr>
          <p:spPr>
            <a:xfrm>
              <a:off x="8130488" y="2133236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166630D7-49DD-BF9F-8987-CD37A85F7981}"/>
                </a:ext>
              </a:extLst>
            </p:cNvPr>
            <p:cNvCxnSpPr/>
            <p:nvPr/>
          </p:nvCxnSpPr>
          <p:spPr>
            <a:xfrm>
              <a:off x="8526078" y="2104054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8BC3CBAC-D32E-74C0-FF5D-E604143E25C8}"/>
                </a:ext>
              </a:extLst>
            </p:cNvPr>
            <p:cNvCxnSpPr/>
            <p:nvPr/>
          </p:nvCxnSpPr>
          <p:spPr>
            <a:xfrm>
              <a:off x="8130488" y="1157162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2F3D7285-FAA5-F703-D557-F1979561FA6C}"/>
                </a:ext>
              </a:extLst>
            </p:cNvPr>
            <p:cNvCxnSpPr/>
            <p:nvPr/>
          </p:nvCxnSpPr>
          <p:spPr>
            <a:xfrm>
              <a:off x="8526078" y="1157162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65498FCD-B521-8CF3-0886-EE4FCA3A89FE}"/>
                </a:ext>
              </a:extLst>
            </p:cNvPr>
            <p:cNvSpPr txBox="1"/>
            <p:nvPr/>
          </p:nvSpPr>
          <p:spPr>
            <a:xfrm>
              <a:off x="9612661" y="2213024"/>
              <a:ext cx="13260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unchanged</a:t>
              </a:r>
            </a:p>
          </p:txBody>
        </p:sp>
      </p:grp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35BFFC8-E60F-F83C-1912-953BB8EDA101}"/>
              </a:ext>
            </a:extLst>
          </p:cNvPr>
          <p:cNvSpPr txBox="1">
            <a:spLocks/>
          </p:cNvSpPr>
          <p:nvPr/>
        </p:nvSpPr>
        <p:spPr>
          <a:xfrm>
            <a:off x="444638" y="4076014"/>
            <a:ext cx="5793601" cy="228921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4012" lvl="1" indent="0">
              <a:buNone/>
            </a:pP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 int r2;</a:t>
            </a:r>
          </a:p>
          <a:p>
            <a:pPr marL="354012" lvl="1" indent="0">
              <a:buNone/>
            </a:pP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code</a:t>
            </a:r>
          </a:p>
          <a:p>
            <a:pPr marL="354012" lvl="1" indent="0">
              <a:buNone/>
            </a:pP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((r2 &amp; 0x01) != 0) {</a:t>
            </a:r>
          </a:p>
          <a:p>
            <a:pPr marL="354012" lvl="1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// code for handling odd numbers</a:t>
            </a:r>
          </a:p>
          <a:p>
            <a:pPr marL="354012" lvl="1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885999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C5D18-CE63-D448-90DD-C6D5ABE2E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667" y="100338"/>
            <a:ext cx="7905754" cy="527700"/>
          </a:xfrm>
        </p:spPr>
        <p:txBody>
          <a:bodyPr/>
          <a:lstStyle/>
          <a:p>
            <a:r>
              <a:rPr lang="en-US" dirty="0"/>
              <a:t>MOD %&lt;power of 2&gt;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4B9EBB15-3438-3947-A9A7-7D52224835D2}"/>
              </a:ext>
            </a:extLst>
          </p:cNvPr>
          <p:cNvSpPr txBox="1">
            <a:spLocks/>
          </p:cNvSpPr>
          <p:nvPr/>
        </p:nvSpPr>
        <p:spPr>
          <a:xfrm>
            <a:off x="208305" y="2582356"/>
            <a:ext cx="5993330" cy="13661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 dirty="0">
                <a:solidFill>
                  <a:srgbClr val="0070C0"/>
                </a:solidFill>
                <a:cs typeface="Courier New" panose="02070309020205020404" pitchFamily="49" charset="0"/>
              </a:rPr>
              <a:t>remainder (mod): </a:t>
            </a:r>
            <a:r>
              <a:rPr lang="en-US" sz="1800" b="1" dirty="0">
                <a:solidFill>
                  <a:schemeClr val="accent5"/>
                </a:solidFill>
                <a:cs typeface="Courier New" panose="02070309020205020404" pitchFamily="49" charset="0"/>
              </a:rPr>
              <a:t>num % d </a:t>
            </a:r>
            <a:r>
              <a:rPr lang="en-US" sz="1800" dirty="0">
                <a:cs typeface="Courier New" panose="02070309020205020404" pitchFamily="49" charset="0"/>
              </a:rPr>
              <a:t>where </a:t>
            </a:r>
            <a:r>
              <a:rPr lang="en-US" sz="1800" dirty="0"/>
              <a:t>num ≥ 0 and d = 2</a:t>
            </a:r>
            <a:r>
              <a:rPr lang="en-US" sz="1800" baseline="30000" dirty="0"/>
              <a:t>k</a:t>
            </a:r>
            <a:r>
              <a:rPr lang="en-US" sz="1800" dirty="0">
                <a:cs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mask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= 2</a:t>
            </a:r>
            <a:r>
              <a:rPr lang="en-US" sz="1800" baseline="30000" dirty="0">
                <a:latin typeface="Consolas" panose="020B0609020204030204" pitchFamily="49" charset="0"/>
                <a:cs typeface="Consolas" panose="020B0609020204030204" pitchFamily="49" charset="0"/>
              </a:rPr>
              <a:t>k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-1 so for mod 16, mask = 16 -1 = 15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and</a:t>
            </a:r>
            <a:r>
              <a:rPr lang="en-US" sz="1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r1, r2, r3 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F1DC13D-55E3-7848-A57A-500AE7985D73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9BFB0D03-C513-5CB3-B581-991D07661FB6}"/>
              </a:ext>
            </a:extLst>
          </p:cNvPr>
          <p:cNvGrpSpPr/>
          <p:nvPr/>
        </p:nvGrpSpPr>
        <p:grpSpPr>
          <a:xfrm>
            <a:off x="6411102" y="424910"/>
            <a:ext cx="5516676" cy="2776704"/>
            <a:chOff x="6527481" y="424910"/>
            <a:chExt cx="5516676" cy="2776704"/>
          </a:xfrm>
        </p:grpSpPr>
        <p:sp>
          <p:nvSpPr>
            <p:cNvPr id="4" name="Content Placeholder 2">
              <a:extLst>
                <a:ext uri="{FF2B5EF4-FFF2-40B4-BE49-F238E27FC236}">
                  <a16:creationId xmlns:a16="http://schemas.microsoft.com/office/drawing/2014/main" id="{45C52BFB-107F-238A-AB7C-36E84DE2BD3F}"/>
                </a:ext>
              </a:extLst>
            </p:cNvPr>
            <p:cNvSpPr txBox="1">
              <a:spLocks/>
            </p:cNvSpPr>
            <p:nvPr/>
          </p:nvSpPr>
          <p:spPr>
            <a:xfrm>
              <a:off x="6527481" y="424910"/>
              <a:ext cx="5516676" cy="277670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234950" indent="-23495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tabLst/>
                <a:defRPr sz="2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1pPr>
              <a:lvl2pPr marL="577850" indent="-223838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4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2pPr>
              <a:lvl3pPr marL="914400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0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3pPr>
              <a:lvl4pPr marL="1260475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4pPr>
              <a:lvl5pPr marL="1603375" indent="-222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Example: %2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DATA: </a:t>
              </a:r>
              <a:r>
                <a:rPr lang="en-US" sz="18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r2</a:t>
              </a:r>
              <a:r>
                <a:rPr lang="en-US" sz="1800" dirty="0">
                  <a:latin typeface="Consolas" panose="020B0609020204030204" pitchFamily="49" charset="0"/>
                  <a:cs typeface="Consolas" panose="020B0609020204030204" pitchFamily="49" charset="0"/>
                </a:rPr>
                <a:t> 0xab ab ab </a:t>
              </a: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77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18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and</a:t>
              </a:r>
            </a:p>
            <a:p>
              <a:pPr marL="0" indent="0">
                <a:buNone/>
              </a:pP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MASK: </a:t>
              </a:r>
              <a:r>
                <a:rPr lang="en-US" sz="18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r3</a:t>
              </a:r>
              <a:r>
                <a:rPr lang="en-US" sz="18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0x00 00 00 01 </a:t>
              </a:r>
              <a:r>
                <a:rPr lang="en-US" sz="18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(mod 2 even or odd)</a:t>
              </a:r>
            </a:p>
            <a:p>
              <a:pPr marL="0" indent="0">
                <a:buNone/>
              </a:pPr>
              <a:endParaRPr lang="en-US" sz="18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0" indent="0">
                <a:buNone/>
              </a:pP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RSLT: </a:t>
              </a:r>
              <a:r>
                <a:rPr lang="en-US" sz="18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  <a:r>
                <a:rPr lang="en-US" sz="1800" dirty="0">
                  <a:latin typeface="Consolas" panose="020B0609020204030204" pitchFamily="49" charset="0"/>
                  <a:cs typeface="Consolas" panose="020B0609020204030204" pitchFamily="49" charset="0"/>
                </a:rPr>
                <a:t> 0x00 </a:t>
              </a: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00 00 01 </a:t>
              </a:r>
              <a:r>
                <a:rPr lang="en-US" sz="18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(odd)</a:t>
              </a: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1B9EA73-37AA-AE35-F9A9-792581E8AACA}"/>
                </a:ext>
              </a:extLst>
            </p:cNvPr>
            <p:cNvCxnSpPr/>
            <p:nvPr/>
          </p:nvCxnSpPr>
          <p:spPr>
            <a:xfrm>
              <a:off x="8892855" y="2133236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2B7B932A-CB91-68C3-9DC6-C76FF0AFABFB}"/>
                </a:ext>
              </a:extLst>
            </p:cNvPr>
            <p:cNvCxnSpPr/>
            <p:nvPr/>
          </p:nvCxnSpPr>
          <p:spPr>
            <a:xfrm>
              <a:off x="9268990" y="2104054"/>
              <a:ext cx="0" cy="690663"/>
            </a:xfrm>
            <a:prstGeom prst="straightConnector1">
              <a:avLst/>
            </a:prstGeom>
            <a:ln w="31750">
              <a:solidFill>
                <a:schemeClr val="accent3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37EC7CDA-E358-1504-CF35-4664AF0B4D2C}"/>
                </a:ext>
              </a:extLst>
            </p:cNvPr>
            <p:cNvCxnSpPr/>
            <p:nvPr/>
          </p:nvCxnSpPr>
          <p:spPr>
            <a:xfrm>
              <a:off x="8892855" y="1157162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BE07F51F-4CCD-27A5-53FE-5D3DEFEDA13E}"/>
                </a:ext>
              </a:extLst>
            </p:cNvPr>
            <p:cNvCxnSpPr/>
            <p:nvPr/>
          </p:nvCxnSpPr>
          <p:spPr>
            <a:xfrm>
              <a:off x="9268990" y="1127980"/>
              <a:ext cx="0" cy="690663"/>
            </a:xfrm>
            <a:prstGeom prst="straightConnector1">
              <a:avLst/>
            </a:prstGeom>
            <a:ln w="31750">
              <a:solidFill>
                <a:schemeClr val="accent3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C095F9E-0A78-366E-E81A-B9AE4F93C29B}"/>
                </a:ext>
              </a:extLst>
            </p:cNvPr>
            <p:cNvSpPr txBox="1"/>
            <p:nvPr/>
          </p:nvSpPr>
          <p:spPr>
            <a:xfrm>
              <a:off x="6641000" y="2213024"/>
              <a:ext cx="14542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forces to a 0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52BAFD81-9E32-964E-D41F-E14104F9A75E}"/>
                </a:ext>
              </a:extLst>
            </p:cNvPr>
            <p:cNvCxnSpPr/>
            <p:nvPr/>
          </p:nvCxnSpPr>
          <p:spPr>
            <a:xfrm>
              <a:off x="8130488" y="2133236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166630D7-49DD-BF9F-8987-CD37A85F7981}"/>
                </a:ext>
              </a:extLst>
            </p:cNvPr>
            <p:cNvCxnSpPr/>
            <p:nvPr/>
          </p:nvCxnSpPr>
          <p:spPr>
            <a:xfrm>
              <a:off x="8526078" y="2104054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8BC3CBAC-D32E-74C0-FF5D-E604143E25C8}"/>
                </a:ext>
              </a:extLst>
            </p:cNvPr>
            <p:cNvCxnSpPr/>
            <p:nvPr/>
          </p:nvCxnSpPr>
          <p:spPr>
            <a:xfrm>
              <a:off x="8130488" y="1157162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2F3D7285-FAA5-F703-D557-F1979561FA6C}"/>
                </a:ext>
              </a:extLst>
            </p:cNvPr>
            <p:cNvCxnSpPr/>
            <p:nvPr/>
          </p:nvCxnSpPr>
          <p:spPr>
            <a:xfrm>
              <a:off x="8526078" y="1157162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65498FCD-B521-8CF3-0886-EE4FCA3A89FE}"/>
                </a:ext>
              </a:extLst>
            </p:cNvPr>
            <p:cNvSpPr txBox="1"/>
            <p:nvPr/>
          </p:nvSpPr>
          <p:spPr>
            <a:xfrm>
              <a:off x="9612661" y="2213024"/>
              <a:ext cx="13260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unchanged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C87153EF-4F6C-FE21-AFD8-7659536852E7}"/>
              </a:ext>
            </a:extLst>
          </p:cNvPr>
          <p:cNvGrpSpPr/>
          <p:nvPr/>
        </p:nvGrpSpPr>
        <p:grpSpPr>
          <a:xfrm>
            <a:off x="6577769" y="3820872"/>
            <a:ext cx="5005820" cy="2741293"/>
            <a:chOff x="6411623" y="3157874"/>
            <a:chExt cx="5005820" cy="2741293"/>
          </a:xfrm>
        </p:grpSpPr>
        <p:sp>
          <p:nvSpPr>
            <p:cNvPr id="37" name="Content Placeholder 2">
              <a:extLst>
                <a:ext uri="{FF2B5EF4-FFF2-40B4-BE49-F238E27FC236}">
                  <a16:creationId xmlns:a16="http://schemas.microsoft.com/office/drawing/2014/main" id="{D01F3C55-F13C-9BC2-60EC-9D26B232E922}"/>
                </a:ext>
              </a:extLst>
            </p:cNvPr>
            <p:cNvSpPr txBox="1">
              <a:spLocks/>
            </p:cNvSpPr>
            <p:nvPr/>
          </p:nvSpPr>
          <p:spPr>
            <a:xfrm>
              <a:off x="6411623" y="3157874"/>
              <a:ext cx="5005820" cy="274129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234950" indent="-23495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tabLst/>
                <a:defRPr sz="2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1pPr>
              <a:lvl2pPr marL="577850" indent="-223838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4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2pPr>
              <a:lvl3pPr marL="914400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0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3pPr>
              <a:lvl4pPr marL="1260475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4pPr>
              <a:lvl5pPr marL="1603375" indent="-222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Example: Mod 16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DATA: </a:t>
              </a:r>
              <a:r>
                <a:rPr lang="en-US" sz="18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r2</a:t>
              </a:r>
              <a:r>
                <a:rPr lang="en-US" sz="1800" dirty="0">
                  <a:latin typeface="Consolas" panose="020B0609020204030204" pitchFamily="49" charset="0"/>
                  <a:cs typeface="Consolas" panose="020B0609020204030204" pitchFamily="49" charset="0"/>
                </a:rPr>
                <a:t> 0xab ab ab </a:t>
              </a: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77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18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and</a:t>
              </a:r>
            </a:p>
            <a:p>
              <a:pPr marL="0" indent="0">
                <a:buNone/>
              </a:pP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MASK: </a:t>
              </a:r>
              <a:r>
                <a:rPr lang="en-US" sz="18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r3</a:t>
              </a:r>
              <a:r>
                <a:rPr lang="en-US" sz="18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0x00 00 00 0f </a:t>
              </a:r>
              <a:r>
                <a:rPr lang="en-US" sz="18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(mod 16)</a:t>
              </a:r>
            </a:p>
            <a:p>
              <a:pPr marL="0" indent="0">
                <a:buNone/>
              </a:pPr>
              <a:endParaRPr lang="en-US" sz="18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0" indent="0">
                <a:buNone/>
              </a:pP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RSLT: </a:t>
              </a:r>
              <a:r>
                <a:rPr lang="en-US" sz="18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  <a:r>
                <a:rPr lang="en-US" sz="1800" dirty="0">
                  <a:latin typeface="Consolas" panose="020B0609020204030204" pitchFamily="49" charset="0"/>
                  <a:cs typeface="Consolas" panose="020B0609020204030204" pitchFamily="49" charset="0"/>
                </a:rPr>
                <a:t> 0x00 </a:t>
              </a: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00 00 07</a:t>
              </a:r>
              <a:endParaRPr lang="en-US" sz="18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7BFE0A4C-B9D4-F0FD-A5BA-F0F5F7C54D1A}"/>
                </a:ext>
              </a:extLst>
            </p:cNvPr>
            <p:cNvCxnSpPr/>
            <p:nvPr/>
          </p:nvCxnSpPr>
          <p:spPr>
            <a:xfrm>
              <a:off x="8788329" y="4862013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E866F68C-E987-2EA8-9F0C-FB790A7C82AC}"/>
                </a:ext>
              </a:extLst>
            </p:cNvPr>
            <p:cNvCxnSpPr/>
            <p:nvPr/>
          </p:nvCxnSpPr>
          <p:spPr>
            <a:xfrm>
              <a:off x="9164464" y="4832831"/>
              <a:ext cx="0" cy="690663"/>
            </a:xfrm>
            <a:prstGeom prst="straightConnector1">
              <a:avLst/>
            </a:prstGeom>
            <a:ln w="31750">
              <a:solidFill>
                <a:schemeClr val="accent3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1DC6A28A-DB58-0B79-C1EB-CE60B7938C8D}"/>
                </a:ext>
              </a:extLst>
            </p:cNvPr>
            <p:cNvCxnSpPr/>
            <p:nvPr/>
          </p:nvCxnSpPr>
          <p:spPr>
            <a:xfrm>
              <a:off x="8788329" y="3885939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7CF420E6-AD3A-DEA5-912B-3F6A88882D42}"/>
                </a:ext>
              </a:extLst>
            </p:cNvPr>
            <p:cNvCxnSpPr/>
            <p:nvPr/>
          </p:nvCxnSpPr>
          <p:spPr>
            <a:xfrm>
              <a:off x="9164464" y="3856757"/>
              <a:ext cx="0" cy="690663"/>
            </a:xfrm>
            <a:prstGeom prst="straightConnector1">
              <a:avLst/>
            </a:prstGeom>
            <a:ln w="31750">
              <a:solidFill>
                <a:schemeClr val="accent3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DD7DAED6-CA49-8394-C2A8-0CC557117273}"/>
                </a:ext>
              </a:extLst>
            </p:cNvPr>
            <p:cNvSpPr txBox="1"/>
            <p:nvPr/>
          </p:nvSpPr>
          <p:spPr>
            <a:xfrm>
              <a:off x="6456617" y="4941801"/>
              <a:ext cx="14542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forces to a 0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762FB1DC-EBD7-CEE4-67CE-C266F0D9EC16}"/>
                </a:ext>
              </a:extLst>
            </p:cNvPr>
            <p:cNvCxnSpPr/>
            <p:nvPr/>
          </p:nvCxnSpPr>
          <p:spPr>
            <a:xfrm>
              <a:off x="8025962" y="4862013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98AD578C-FC02-1962-D9C0-07E160C4FC52}"/>
                </a:ext>
              </a:extLst>
            </p:cNvPr>
            <p:cNvCxnSpPr/>
            <p:nvPr/>
          </p:nvCxnSpPr>
          <p:spPr>
            <a:xfrm>
              <a:off x="8421552" y="4832831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702361FE-5536-EFB9-B126-6F9454B8A8F4}"/>
                </a:ext>
              </a:extLst>
            </p:cNvPr>
            <p:cNvCxnSpPr/>
            <p:nvPr/>
          </p:nvCxnSpPr>
          <p:spPr>
            <a:xfrm>
              <a:off x="8025962" y="3885939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747F4BAB-A456-3C8B-F4EF-4154FFD3D105}"/>
                </a:ext>
              </a:extLst>
            </p:cNvPr>
            <p:cNvCxnSpPr/>
            <p:nvPr/>
          </p:nvCxnSpPr>
          <p:spPr>
            <a:xfrm>
              <a:off x="8421552" y="3885939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C739F41-B233-C131-980D-7647099832A2}"/>
                </a:ext>
              </a:extLst>
            </p:cNvPr>
            <p:cNvSpPr txBox="1"/>
            <p:nvPr/>
          </p:nvSpPr>
          <p:spPr>
            <a:xfrm>
              <a:off x="9508135" y="4941801"/>
              <a:ext cx="13260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unchanged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94589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C5D18-CE63-D448-90DD-C6D5ABE2E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381" y="17221"/>
            <a:ext cx="5667436" cy="989514"/>
          </a:xfrm>
        </p:spPr>
        <p:txBody>
          <a:bodyPr/>
          <a:lstStyle/>
          <a:p>
            <a:r>
              <a:rPr lang="en-US" dirty="0"/>
              <a:t>Flipping bits: bit toggle</a:t>
            </a:r>
            <a:br>
              <a:rPr lang="en-US" dirty="0"/>
            </a:br>
            <a:r>
              <a:rPr lang="en-US" dirty="0">
                <a:solidFill>
                  <a:srgbClr val="FF0000"/>
                </a:solidFill>
              </a:rPr>
              <a:t>Used in PA7/PA8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CC60E0A-8543-AD48-8965-5A4D66FACFE8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08E09E5-9AC4-CD4E-8C0C-46EF01EF3FFD}"/>
              </a:ext>
            </a:extLst>
          </p:cNvPr>
          <p:cNvSpPr txBox="1">
            <a:spLocks/>
          </p:cNvSpPr>
          <p:nvPr/>
        </p:nvSpPr>
        <p:spPr>
          <a:xfrm>
            <a:off x="292465" y="1035388"/>
            <a:ext cx="5499429" cy="291315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200" dirty="0">
                <a:cs typeface="Courier New" panose="02070309020205020404" pitchFamily="49" charset="0"/>
              </a:rPr>
              <a:t>invert (</a:t>
            </a:r>
            <a:r>
              <a:rPr lang="en-US" sz="2200" i="1" dirty="0">
                <a:solidFill>
                  <a:srgbClr val="7030A0"/>
                </a:solidFill>
                <a:cs typeface="Courier New" panose="02070309020205020404" pitchFamily="49" charset="0"/>
              </a:rPr>
              <a:t>flip</a:t>
            </a:r>
            <a:r>
              <a:rPr lang="en-US" sz="2200" dirty="0">
                <a:cs typeface="Courier New" panose="02070309020205020404" pitchFamily="49" charset="0"/>
              </a:rPr>
              <a:t>)  bits  "</a:t>
            </a:r>
            <a:r>
              <a:rPr lang="en-US" sz="2200" b="1" dirty="0">
                <a:solidFill>
                  <a:srgbClr val="0070C0"/>
                </a:solidFill>
                <a:cs typeface="Courier New" panose="02070309020205020404" pitchFamily="49" charset="0"/>
              </a:rPr>
              <a:t>bit toggle</a:t>
            </a:r>
            <a:r>
              <a:rPr lang="en-US" sz="2200" dirty="0">
                <a:solidFill>
                  <a:srgbClr val="0070C0"/>
                </a:solidFill>
                <a:cs typeface="Courier New" panose="02070309020205020404" pitchFamily="49" charset="0"/>
              </a:rPr>
              <a:t>" </a:t>
            </a:r>
            <a:r>
              <a:rPr lang="en-US" sz="2200" dirty="0">
                <a:cs typeface="Courier New" panose="02070309020205020404" pitchFamily="49" charset="0"/>
              </a:rPr>
              <a:t>operation</a:t>
            </a:r>
          </a:p>
          <a:p>
            <a:pPr lvl="1"/>
            <a:r>
              <a:rPr lang="en-US" sz="2200" dirty="0">
                <a:cs typeface="Consolas" panose="020B0609020204030204" pitchFamily="49" charset="0"/>
              </a:rPr>
              <a:t>1 </a:t>
            </a:r>
            <a:r>
              <a:rPr lang="en-US" sz="2200" b="1" dirty="0">
                <a:solidFill>
                  <a:srgbClr val="0070C0"/>
                </a:solidFill>
                <a:cs typeface="Consolas" panose="020B0609020204030204" pitchFamily="49" charset="0"/>
              </a:rPr>
              <a:t>will flip the bit</a:t>
            </a:r>
          </a:p>
          <a:p>
            <a:pPr lvl="1"/>
            <a:r>
              <a:rPr lang="en-US" sz="2200" dirty="0">
                <a:cs typeface="Consolas" panose="020B0609020204030204" pitchFamily="49" charset="0"/>
              </a:rPr>
              <a:t>0 to </a:t>
            </a:r>
            <a:r>
              <a:rPr lang="en-US" sz="2200" dirty="0">
                <a:solidFill>
                  <a:srgbClr val="0070C0"/>
                </a:solidFill>
                <a:cs typeface="Consolas" panose="020B0609020204030204" pitchFamily="49" charset="0"/>
              </a:rPr>
              <a:t>let a </a:t>
            </a:r>
            <a:r>
              <a:rPr lang="en-US" sz="2200" b="1" dirty="0">
                <a:solidFill>
                  <a:srgbClr val="0070C0"/>
                </a:solidFill>
                <a:cs typeface="Consolas" panose="020B0609020204030204" pitchFamily="49" charset="0"/>
              </a:rPr>
              <a:t>bit through</a:t>
            </a:r>
            <a:endParaRPr lang="en-US" sz="22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2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eor</a:t>
            </a: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r1, r2, r3</a:t>
            </a:r>
          </a:p>
          <a:p>
            <a:pPr>
              <a:lnSpc>
                <a:spcPct val="100000"/>
              </a:lnSpc>
            </a:pPr>
            <a:r>
              <a:rPr lang="en-US" sz="22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Observation: When applied twice, it returns the original value (symmetric encoding)</a:t>
            </a:r>
          </a:p>
          <a:p>
            <a:pPr>
              <a:lnSpc>
                <a:spcPct val="100000"/>
              </a:lnSpc>
            </a:pPr>
            <a:r>
              <a:rPr lang="en-US" sz="22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With a mask of all 1's is a 1's compliment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1C8D7914-81C5-FB9B-7D7B-C7BB08BC90CA}"/>
              </a:ext>
            </a:extLst>
          </p:cNvPr>
          <p:cNvGrpSpPr/>
          <p:nvPr/>
        </p:nvGrpSpPr>
        <p:grpSpPr>
          <a:xfrm>
            <a:off x="6822136" y="324539"/>
            <a:ext cx="5204066" cy="2992240"/>
            <a:chOff x="7078457" y="-247141"/>
            <a:chExt cx="5204066" cy="2992240"/>
          </a:xfrm>
        </p:grpSpPr>
        <p:sp>
          <p:nvSpPr>
            <p:cNvPr id="21" name="Content Placeholder 2">
              <a:extLst>
                <a:ext uri="{FF2B5EF4-FFF2-40B4-BE49-F238E27FC236}">
                  <a16:creationId xmlns:a16="http://schemas.microsoft.com/office/drawing/2014/main" id="{5E0A7040-4A58-6867-801E-755236B8946D}"/>
                </a:ext>
              </a:extLst>
            </p:cNvPr>
            <p:cNvSpPr txBox="1">
              <a:spLocks/>
            </p:cNvSpPr>
            <p:nvPr/>
          </p:nvSpPr>
          <p:spPr>
            <a:xfrm>
              <a:off x="7078457" y="-247141"/>
              <a:ext cx="4487983" cy="29922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234950" indent="-23495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tabLst/>
                <a:defRPr sz="2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1pPr>
              <a:lvl2pPr marL="577850" indent="-223838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4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2pPr>
              <a:lvl3pPr marL="914400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0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3pPr>
              <a:lvl4pPr marL="1260475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4pPr>
              <a:lvl5pPr marL="1603375" indent="-222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2000" dirty="0">
                  <a:cs typeface="Courier New" panose="02070309020205020404" pitchFamily="49" charset="0"/>
                </a:rPr>
                <a:t>Example: invert (</a:t>
              </a:r>
              <a:r>
                <a:rPr lang="en-US" sz="2000" i="1" dirty="0">
                  <a:solidFill>
                    <a:srgbClr val="7030A0"/>
                  </a:solidFill>
                  <a:cs typeface="Courier New" panose="02070309020205020404" pitchFamily="49" charset="0"/>
                </a:rPr>
                <a:t>flip</a:t>
              </a:r>
              <a:r>
                <a:rPr lang="en-US" sz="2000" dirty="0">
                  <a:cs typeface="Courier New" panose="02070309020205020404" pitchFamily="49" charset="0"/>
                </a:rPr>
                <a:t>)  the lower 8-bits 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DATA: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r2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0xab ab ab </a:t>
              </a: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77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2000" dirty="0" err="1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eor</a:t>
              </a:r>
              <a:endPara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MASK: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r3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0x00 00 00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ff</a:t>
              </a:r>
            </a:p>
            <a:p>
              <a:pPr marL="0" indent="0">
                <a:buFont typeface="Arial" panose="020B0604020202020204" pitchFamily="34" charset="0"/>
                <a:buNone/>
              </a:pPr>
              <a:endParaRPr lang="en-US" sz="20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0" indent="0"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RSLT: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0xab ab ab </a:t>
              </a:r>
              <a:r>
                <a:rPr lang="en-US" sz="20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88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45F70D93-F240-38C3-B5A5-0732076F9F55}"/>
                </a:ext>
              </a:extLst>
            </p:cNvPr>
            <p:cNvCxnSpPr/>
            <p:nvPr/>
          </p:nvCxnSpPr>
          <p:spPr>
            <a:xfrm>
              <a:off x="9641904" y="1637478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C7727DFB-1139-A7C6-1DF0-E72D33F22A59}"/>
                </a:ext>
              </a:extLst>
            </p:cNvPr>
            <p:cNvCxnSpPr/>
            <p:nvPr/>
          </p:nvCxnSpPr>
          <p:spPr>
            <a:xfrm>
              <a:off x="10018039" y="1608296"/>
              <a:ext cx="0" cy="690663"/>
            </a:xfrm>
            <a:prstGeom prst="straightConnector1">
              <a:avLst/>
            </a:prstGeom>
            <a:ln w="3175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0B5BFE21-7329-D784-883F-EB3CC27947CA}"/>
                </a:ext>
              </a:extLst>
            </p:cNvPr>
            <p:cNvCxnSpPr/>
            <p:nvPr/>
          </p:nvCxnSpPr>
          <p:spPr>
            <a:xfrm>
              <a:off x="9641904" y="661404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8D988C4F-78E8-3F9C-E374-4E1A224DEB5B}"/>
                </a:ext>
              </a:extLst>
            </p:cNvPr>
            <p:cNvCxnSpPr/>
            <p:nvPr/>
          </p:nvCxnSpPr>
          <p:spPr>
            <a:xfrm>
              <a:off x="10018039" y="632222"/>
              <a:ext cx="0" cy="690663"/>
            </a:xfrm>
            <a:prstGeom prst="straightConnector1">
              <a:avLst/>
            </a:prstGeom>
            <a:ln w="3175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60F4701-A5DE-9DCA-2AC2-7AD7A4E37D6B}"/>
                </a:ext>
              </a:extLst>
            </p:cNvPr>
            <p:cNvSpPr txBox="1"/>
            <p:nvPr/>
          </p:nvSpPr>
          <p:spPr>
            <a:xfrm>
              <a:off x="10018039" y="1733516"/>
              <a:ext cx="1492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inverts (flips)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B1C2D775-13BD-0BD4-E467-4722D3FCF71C}"/>
                </a:ext>
              </a:extLst>
            </p:cNvPr>
            <p:cNvCxnSpPr/>
            <p:nvPr/>
          </p:nvCxnSpPr>
          <p:spPr>
            <a:xfrm>
              <a:off x="8762805" y="1650383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44409B3A-1932-4F7E-6D23-48F09789BD0A}"/>
                </a:ext>
              </a:extLst>
            </p:cNvPr>
            <p:cNvCxnSpPr/>
            <p:nvPr/>
          </p:nvCxnSpPr>
          <p:spPr>
            <a:xfrm>
              <a:off x="9138940" y="1621201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CD364A7C-36FC-7582-7396-64989F12E3D8}"/>
                </a:ext>
              </a:extLst>
            </p:cNvPr>
            <p:cNvCxnSpPr/>
            <p:nvPr/>
          </p:nvCxnSpPr>
          <p:spPr>
            <a:xfrm>
              <a:off x="8762805" y="645127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9336609C-94A4-2428-C3BB-1E080CFD8F5C}"/>
                </a:ext>
              </a:extLst>
            </p:cNvPr>
            <p:cNvCxnSpPr/>
            <p:nvPr/>
          </p:nvCxnSpPr>
          <p:spPr>
            <a:xfrm>
              <a:off x="9138940" y="645127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F7236E5-9193-C472-8714-D33EA61ED0AD}"/>
                </a:ext>
              </a:extLst>
            </p:cNvPr>
            <p:cNvSpPr txBox="1"/>
            <p:nvPr/>
          </p:nvSpPr>
          <p:spPr>
            <a:xfrm>
              <a:off x="7308560" y="1781866"/>
              <a:ext cx="13260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unchanged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67F08ED-C114-C1AF-75FB-3F7746FDCF16}"/>
                </a:ext>
              </a:extLst>
            </p:cNvPr>
            <p:cNvSpPr txBox="1"/>
            <p:nvPr/>
          </p:nvSpPr>
          <p:spPr>
            <a:xfrm>
              <a:off x="10264022" y="2201925"/>
              <a:ext cx="2018501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88: 1000 1000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60EABAD9-B8C3-6099-46F6-D2B7C70A4A03}"/>
              </a:ext>
            </a:extLst>
          </p:cNvPr>
          <p:cNvGrpSpPr/>
          <p:nvPr/>
        </p:nvGrpSpPr>
        <p:grpSpPr>
          <a:xfrm>
            <a:off x="6313593" y="3459807"/>
            <a:ext cx="5585942" cy="2487455"/>
            <a:chOff x="6215817" y="3952256"/>
            <a:chExt cx="5585942" cy="2487455"/>
          </a:xfrm>
        </p:grpSpPr>
        <p:sp>
          <p:nvSpPr>
            <p:cNvPr id="5" name="Content Placeholder 2">
              <a:extLst>
                <a:ext uri="{FF2B5EF4-FFF2-40B4-BE49-F238E27FC236}">
                  <a16:creationId xmlns:a16="http://schemas.microsoft.com/office/drawing/2014/main" id="{CF46DAD8-882D-FA1D-C2A9-998AE0AE4CD6}"/>
                </a:ext>
              </a:extLst>
            </p:cNvPr>
            <p:cNvSpPr txBox="1">
              <a:spLocks/>
            </p:cNvSpPr>
            <p:nvPr/>
          </p:nvSpPr>
          <p:spPr>
            <a:xfrm>
              <a:off x="6215817" y="3952256"/>
              <a:ext cx="5585942" cy="248745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234950" indent="-23495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tabLst/>
                <a:defRPr sz="2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1pPr>
              <a:lvl2pPr marL="577850" indent="-223838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4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2pPr>
              <a:lvl3pPr marL="914400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0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3pPr>
              <a:lvl4pPr marL="1260475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4pPr>
              <a:lvl5pPr marL="1603375" indent="-222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DATA: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0xab ab ab </a:t>
              </a:r>
              <a:r>
                <a:rPr lang="en-US" sz="20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88</a:t>
              </a:r>
            </a:p>
            <a:p>
              <a:pPr marL="0" indent="0">
                <a:buNone/>
              </a:pPr>
              <a:r>
                <a:rPr lang="en-US" sz="2000" dirty="0" err="1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eor</a:t>
              </a:r>
              <a:endPara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0" indent="0"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MASK: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r3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0x00 00 00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ff </a:t>
              </a: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apply a 2</a:t>
              </a:r>
              <a:r>
                <a:rPr lang="en-US" sz="2000" baseline="30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nd</a:t>
              </a: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time</a:t>
              </a:r>
            </a:p>
            <a:p>
              <a:pPr marL="0" indent="0">
                <a:buNone/>
              </a:pPr>
              <a:endPara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0" indent="0"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RSLT: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0xab ab ab </a:t>
              </a: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77</a:t>
              </a:r>
              <a:r>
                <a:rPr lang="en-US" sz="20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original value!</a:t>
              </a: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BB390509-7B77-75C9-2921-835951B1374A}"/>
                </a:ext>
              </a:extLst>
            </p:cNvPr>
            <p:cNvCxnSpPr/>
            <p:nvPr/>
          </p:nvCxnSpPr>
          <p:spPr>
            <a:xfrm>
              <a:off x="8895546" y="5331579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E64C1D9-9D15-4E4A-619A-ACBF5A49A006}"/>
                </a:ext>
              </a:extLst>
            </p:cNvPr>
            <p:cNvCxnSpPr/>
            <p:nvPr/>
          </p:nvCxnSpPr>
          <p:spPr>
            <a:xfrm>
              <a:off x="9271681" y="5302397"/>
              <a:ext cx="0" cy="690663"/>
            </a:xfrm>
            <a:prstGeom prst="straightConnector1">
              <a:avLst/>
            </a:prstGeom>
            <a:ln w="3175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7D278756-C9B3-9A61-8AA0-43C7DD815347}"/>
                </a:ext>
              </a:extLst>
            </p:cNvPr>
            <p:cNvCxnSpPr/>
            <p:nvPr/>
          </p:nvCxnSpPr>
          <p:spPr>
            <a:xfrm>
              <a:off x="8895546" y="4355505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ABACE81C-6F51-AB67-3B52-D8F67F9FC86F}"/>
                </a:ext>
              </a:extLst>
            </p:cNvPr>
            <p:cNvCxnSpPr/>
            <p:nvPr/>
          </p:nvCxnSpPr>
          <p:spPr>
            <a:xfrm>
              <a:off x="9271681" y="4326323"/>
              <a:ext cx="0" cy="690663"/>
            </a:xfrm>
            <a:prstGeom prst="straightConnector1">
              <a:avLst/>
            </a:prstGeom>
            <a:ln w="3175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C48CAFD-F1B7-7FDA-D03F-935BE6CF2AC6}"/>
                </a:ext>
              </a:extLst>
            </p:cNvPr>
            <p:cNvSpPr txBox="1"/>
            <p:nvPr/>
          </p:nvSpPr>
          <p:spPr>
            <a:xfrm>
              <a:off x="9271681" y="5427617"/>
              <a:ext cx="1492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inverts (flips)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85AFDA1A-F5CF-8F63-22C1-53EC5448CE3F}"/>
                </a:ext>
              </a:extLst>
            </p:cNvPr>
            <p:cNvCxnSpPr/>
            <p:nvPr/>
          </p:nvCxnSpPr>
          <p:spPr>
            <a:xfrm>
              <a:off x="8016447" y="5344484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F83AD405-20EA-CB06-53A7-32756500C69D}"/>
                </a:ext>
              </a:extLst>
            </p:cNvPr>
            <p:cNvCxnSpPr/>
            <p:nvPr/>
          </p:nvCxnSpPr>
          <p:spPr>
            <a:xfrm>
              <a:off x="8392582" y="5315302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4B32E545-837F-86D8-D462-D91E6F65433D}"/>
                </a:ext>
              </a:extLst>
            </p:cNvPr>
            <p:cNvCxnSpPr/>
            <p:nvPr/>
          </p:nvCxnSpPr>
          <p:spPr>
            <a:xfrm>
              <a:off x="8016447" y="4339228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75127503-D696-84AD-9C5E-25C01CB4047D}"/>
                </a:ext>
              </a:extLst>
            </p:cNvPr>
            <p:cNvCxnSpPr/>
            <p:nvPr/>
          </p:nvCxnSpPr>
          <p:spPr>
            <a:xfrm>
              <a:off x="8392582" y="4339228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74B4F404-F29B-0A98-92B2-BBED7BE03D2D}"/>
              </a:ext>
            </a:extLst>
          </p:cNvPr>
          <p:cNvSpPr txBox="1"/>
          <p:nvPr/>
        </p:nvSpPr>
        <p:spPr>
          <a:xfrm>
            <a:off x="10007701" y="854252"/>
            <a:ext cx="2018501" cy="40011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77: 0111 0111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EA255BC-535E-4AD0-616A-412D26D42D12}"/>
              </a:ext>
            </a:extLst>
          </p:cNvPr>
          <p:cNvSpPr txBox="1">
            <a:spLocks/>
          </p:cNvSpPr>
          <p:nvPr/>
        </p:nvSpPr>
        <p:spPr>
          <a:xfrm>
            <a:off x="392368" y="4016027"/>
            <a:ext cx="4595268" cy="10049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Example: </a:t>
            </a:r>
            <a:r>
              <a:rPr lang="en-US" sz="2000" i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flip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the lower 8-bits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eor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r1, r2, 0xff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0FD3806-6CAF-FA1F-061B-BCABE55F2B61}"/>
              </a:ext>
            </a:extLst>
          </p:cNvPr>
          <p:cNvSpPr txBox="1">
            <a:spLocks/>
          </p:cNvSpPr>
          <p:nvPr/>
        </p:nvSpPr>
        <p:spPr>
          <a:xfrm>
            <a:off x="728104" y="5184461"/>
            <a:ext cx="2998071" cy="100490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unsigned int r1, r2;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r1 = r2 ^ 0xff;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04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90E59B5-EA22-5F46-A881-C9793C9F99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3600" y="368300"/>
            <a:ext cx="6338400" cy="648763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926F31C-100E-0648-8A7C-4BFEE7869A68}"/>
                  </a:ext>
                </a:extLst>
              </p:cNvPr>
              <p:cNvSpPr>
                <a:spLocks noGrp="1"/>
              </p:cNvSpPr>
              <p:nvPr>
                <p:ph sz="quarter" idx="15"/>
              </p:nvPr>
            </p:nvSpPr>
            <p:spPr>
              <a:xfrm>
                <a:off x="368709" y="601738"/>
                <a:ext cx="5699793" cy="6145093"/>
              </a:xfr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 sz="2200" dirty="0">
                    <a:solidFill>
                      <a:schemeClr val="accent1"/>
                    </a:solidFill>
                  </a:rPr>
                  <a:t>4 bits </a:t>
                </a:r>
                <a:r>
                  <a:rPr lang="en-US" sz="2200" dirty="0">
                    <a:solidFill>
                      <a:schemeClr val="tx1"/>
                    </a:solidFill>
                  </a:rPr>
                  <a:t>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pPr>
                      <m:e>
                        <m:r>
                          <a:rPr lang="en-US" sz="2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2</m:t>
                        </m:r>
                      </m:e>
                      <m:sup>
                        <m:r>
                          <a:rPr lang="en-US" sz="2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4</m:t>
                        </m:r>
                      </m:sup>
                    </m:sSup>
                    <m:r>
                      <a:rPr lang="en-US" sz="22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Helvetica Light"/>
                      </a:rPr>
                      <m:t> </m:t>
                    </m:r>
                  </m:oMath>
                </a14:m>
                <a:r>
                  <a:rPr lang="en-US" sz="2200" dirty="0">
                    <a:solidFill>
                      <a:schemeClr val="tx1"/>
                    </a:solidFill>
                  </a:rPr>
                  <a:t>= </a:t>
                </a:r>
                <a:r>
                  <a:rPr lang="en-US" sz="2200" dirty="0">
                    <a:solidFill>
                      <a:srgbClr val="FF0000"/>
                    </a:solidFill>
                  </a:rPr>
                  <a:t>ONLY</a:t>
                </a:r>
                <a:r>
                  <a:rPr lang="en-US" sz="2200" dirty="0">
                    <a:solidFill>
                      <a:schemeClr val="tx1"/>
                    </a:solidFill>
                  </a:rPr>
                  <a:t> </a:t>
                </a:r>
                <a:r>
                  <a:rPr lang="en-US" sz="2200" dirty="0">
                    <a:solidFill>
                      <a:schemeClr val="accent1"/>
                    </a:solidFill>
                  </a:rPr>
                  <a:t>16 distinct values</a:t>
                </a:r>
              </a:p>
              <a:p>
                <a:r>
                  <a:rPr lang="en-US" sz="2200" b="1" dirty="0">
                    <a:solidFill>
                      <a:srgbClr val="0070C0"/>
                    </a:solidFill>
                  </a:rPr>
                  <a:t>Mod</a:t>
                </a:r>
                <a:r>
                  <a:rPr lang="en-US" sz="2200" dirty="0">
                    <a:solidFill>
                      <a:srgbClr val="0070C0"/>
                    </a:solidFill>
                  </a:rPr>
                  <a:t>ular</a:t>
                </a:r>
                <a:r>
                  <a:rPr lang="en-US" sz="2200" dirty="0">
                    <a:solidFill>
                      <a:schemeClr val="tx1"/>
                    </a:solidFill>
                  </a:rPr>
                  <a:t> (C operator: </a:t>
                </a:r>
                <a:r>
                  <a:rPr lang="en-US" sz="2200" dirty="0">
                    <a:solidFill>
                      <a:srgbClr val="FF0000"/>
                    </a:solidFill>
                  </a:rPr>
                  <a:t>%</a:t>
                </a:r>
                <a:r>
                  <a:rPr lang="en-US" sz="2200" dirty="0">
                    <a:solidFill>
                      <a:schemeClr val="tx1"/>
                    </a:solidFill>
                  </a:rPr>
                  <a:t>) or </a:t>
                </a:r>
                <a:r>
                  <a:rPr lang="en-US" sz="2200" dirty="0">
                    <a:solidFill>
                      <a:schemeClr val="accent1"/>
                    </a:solidFill>
                  </a:rPr>
                  <a:t>clock math</a:t>
                </a:r>
              </a:p>
              <a:p>
                <a:pPr lvl="1"/>
                <a:r>
                  <a:rPr lang="en-US" sz="2200" dirty="0"/>
                  <a:t>Numbers start at 0 and “wrap around” after 15 and go back to 0</a:t>
                </a:r>
              </a:p>
              <a:p>
                <a:r>
                  <a:rPr lang="en-US" sz="2200" dirty="0"/>
                  <a:t>Keep </a:t>
                </a:r>
                <a:r>
                  <a:rPr lang="en-US" sz="2200" dirty="0">
                    <a:solidFill>
                      <a:srgbClr val="0070C0"/>
                    </a:solidFill>
                  </a:rPr>
                  <a:t>adding </a:t>
                </a:r>
                <a:r>
                  <a:rPr lang="en-US" sz="2200" dirty="0"/>
                  <a:t>1</a:t>
                </a:r>
              </a:p>
              <a:p>
                <a:pPr marL="0" indent="0">
                  <a:buNone/>
                </a:pPr>
                <a:r>
                  <a:rPr lang="en-US" sz="2200" dirty="0"/>
                  <a:t>	wraps (</a:t>
                </a:r>
                <a:r>
                  <a:rPr lang="en-US" sz="2200" dirty="0">
                    <a:solidFill>
                      <a:srgbClr val="0070C0"/>
                    </a:solidFill>
                  </a:rPr>
                  <a:t>clockwise)</a:t>
                </a:r>
              </a:p>
              <a:p>
                <a:pPr marL="354012" lvl="1" indent="0">
                  <a:buNone/>
                </a:pPr>
                <a:r>
                  <a:rPr lang="en-US" sz="2200" dirty="0"/>
                  <a:t>0000 -&gt; 0001 … -&gt; 1111 -&gt;  0000</a:t>
                </a:r>
              </a:p>
              <a:p>
                <a:r>
                  <a:rPr lang="en-US" sz="2200" dirty="0"/>
                  <a:t>Keep </a:t>
                </a:r>
                <a:r>
                  <a:rPr lang="en-US" sz="2200" dirty="0">
                    <a:solidFill>
                      <a:srgbClr val="0070C0"/>
                    </a:solidFill>
                  </a:rPr>
                  <a:t>subtracting</a:t>
                </a:r>
                <a:r>
                  <a:rPr lang="en-US" sz="2200" dirty="0"/>
                  <a:t> 1 </a:t>
                </a:r>
              </a:p>
              <a:p>
                <a:pPr marL="0" indent="0">
                  <a:buNone/>
                </a:pPr>
                <a:r>
                  <a:rPr lang="en-US" sz="2200" dirty="0"/>
                  <a:t>	wraps (</a:t>
                </a:r>
                <a:r>
                  <a:rPr lang="en-US" sz="2200" dirty="0">
                    <a:solidFill>
                      <a:srgbClr val="0070C0"/>
                    </a:solidFill>
                  </a:rPr>
                  <a:t>counter-clockwise)</a:t>
                </a:r>
              </a:p>
              <a:p>
                <a:pPr marL="354012" lvl="1" indent="0">
                  <a:buNone/>
                </a:pPr>
                <a:r>
                  <a:rPr lang="en-US" sz="2200" dirty="0"/>
                  <a:t>1111 -&gt; 1110 … -&gt; 0000 -&gt;  1111</a:t>
                </a:r>
              </a:p>
              <a:p>
                <a:pPr>
                  <a:spcBef>
                    <a:spcPts val="1800"/>
                  </a:spcBef>
                </a:pPr>
                <a:r>
                  <a:rPr lang="en-US" sz="2200" dirty="0">
                    <a:solidFill>
                      <a:srgbClr val="0070C0"/>
                    </a:solidFill>
                    <a:ea typeface="ＭＳ Ｐゴシック" pitchFamily="34" charset="-128"/>
                    <a:cs typeface="ＭＳ Ｐゴシック" pitchFamily="34" charset="-128"/>
                  </a:rPr>
                  <a:t>Addition and subtraction </a:t>
                </a:r>
                <a:r>
                  <a:rPr lang="en-US" sz="2200" dirty="0">
                    <a:ea typeface="ＭＳ Ｐゴシック" pitchFamily="34" charset="-128"/>
                    <a:cs typeface="ＭＳ Ｐゴシック" pitchFamily="34" charset="-128"/>
                  </a:rPr>
                  <a:t>use </a:t>
                </a:r>
                <a:r>
                  <a:rPr lang="en-US" sz="2200" dirty="0">
                    <a:solidFill>
                      <a:srgbClr val="0070C0"/>
                    </a:solidFill>
                    <a:ea typeface="ＭＳ Ｐゴシック" pitchFamily="34" charset="-128"/>
                    <a:cs typeface="ＭＳ Ｐゴシック" pitchFamily="34" charset="-128"/>
                  </a:rPr>
                  <a:t>normal </a:t>
                </a:r>
                <a:r>
                  <a:rPr lang="en-US" sz="2200" dirty="0">
                    <a:solidFill>
                      <a:schemeClr val="accent3"/>
                    </a:solidFill>
                    <a:ea typeface="ＭＳ Ｐゴシック" pitchFamily="34" charset="-128"/>
                    <a:cs typeface="ＭＳ Ｐゴシック" pitchFamily="34" charset="-128"/>
                  </a:rPr>
                  <a:t>"carry" </a:t>
                </a:r>
                <a:r>
                  <a:rPr lang="en-US" sz="2200" dirty="0">
                    <a:solidFill>
                      <a:srgbClr val="0070C0"/>
                    </a:solidFill>
                    <a:ea typeface="ＭＳ Ｐゴシック" pitchFamily="34" charset="-128"/>
                    <a:cs typeface="ＭＳ Ｐゴシック" pitchFamily="34" charset="-128"/>
                  </a:rPr>
                  <a:t>and </a:t>
                </a:r>
                <a:r>
                  <a:rPr lang="en-US" sz="2200" dirty="0">
                    <a:solidFill>
                      <a:srgbClr val="7030A0"/>
                    </a:solidFill>
                    <a:ea typeface="ＭＳ Ｐゴシック" pitchFamily="34" charset="-128"/>
                    <a:cs typeface="ＭＳ Ｐゴシック" pitchFamily="34" charset="-128"/>
                  </a:rPr>
                  <a:t>"borrow" </a:t>
                </a:r>
                <a:r>
                  <a:rPr lang="en-US" sz="2200" dirty="0">
                    <a:solidFill>
                      <a:srgbClr val="0070C0"/>
                    </a:solidFill>
                    <a:ea typeface="ＭＳ Ｐゴシック" pitchFamily="34" charset="-128"/>
                    <a:cs typeface="ＭＳ Ｐゴシック" pitchFamily="34" charset="-128"/>
                  </a:rPr>
                  <a:t>rules</a:t>
                </a:r>
                <a:r>
                  <a:rPr lang="en-US" sz="2200" dirty="0">
                    <a:ea typeface="ＭＳ Ｐゴシック" pitchFamily="34" charset="-128"/>
                    <a:cs typeface="ＭＳ Ｐゴシック" pitchFamily="34" charset="-128"/>
                  </a:rPr>
                  <a:t>, just operate in binary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926F31C-100E-0648-8A7C-4BFEE7869A6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5"/>
              </p:nvPr>
            </p:nvSpPr>
            <p:spPr>
              <a:xfrm>
                <a:off x="368709" y="601738"/>
                <a:ext cx="5699793" cy="6145093"/>
              </a:xfrm>
              <a:blipFill>
                <a:blip r:embed="rId4"/>
                <a:stretch>
                  <a:fillRect l="-1109" b="-825"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2E30DA81-9A6C-BB42-9D77-EC2D47578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37" y="106078"/>
            <a:ext cx="12028525" cy="493969"/>
          </a:xfrm>
        </p:spPr>
        <p:txBody>
          <a:bodyPr/>
          <a:lstStyle/>
          <a:p>
            <a:r>
              <a:rPr lang="en-US" dirty="0"/>
              <a:t>Unsigned Integers (positive numbers) with Fixed # of Bits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3D86B3-A9C0-0448-9259-3DA94317B7D7}"/>
              </a:ext>
            </a:extLst>
          </p:cNvPr>
          <p:cNvSpPr txBox="1"/>
          <p:nvPr/>
        </p:nvSpPr>
        <p:spPr>
          <a:xfrm>
            <a:off x="11927778" y="657018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841742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49A9BFF-81B8-2C4B-9B83-62C21D8037A5}"/>
                  </a:ext>
                </a:extLst>
              </p:cNvPr>
              <p:cNvSpPr>
                <a:spLocks noGrp="1"/>
              </p:cNvSpPr>
              <p:nvPr>
                <p:ph sz="quarter" idx="15"/>
              </p:nvPr>
            </p:nvSpPr>
            <p:spPr>
              <a:xfrm>
                <a:off x="314343" y="770965"/>
                <a:ext cx="11705149" cy="3103835"/>
              </a:xfr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pPr>
                  <a:spcBef>
                    <a:spcPts val="1800"/>
                  </a:spcBef>
                </a:pPr>
                <a:r>
                  <a:rPr lang="en-US" sz="2200" dirty="0">
                    <a:ea typeface="ＭＳ Ｐゴシック" pitchFamily="34" charset="-128"/>
                    <a:cs typeface="ＭＳ Ｐゴシック" pitchFamily="34" charset="-128"/>
                  </a:rPr>
                  <a:t>How do we represent the </a:t>
                </a:r>
                <a:r>
                  <a:rPr lang="en-US" sz="2200" dirty="0">
                    <a:solidFill>
                      <a:srgbClr val="0070C0"/>
                    </a:solidFill>
                    <a:ea typeface="ＭＳ Ｐゴシック" pitchFamily="34" charset="-128"/>
                    <a:cs typeface="ＭＳ Ｐゴシック" pitchFamily="34" charset="-128"/>
                  </a:rPr>
                  <a:t>negative numbers </a:t>
                </a:r>
                <a:r>
                  <a:rPr lang="en-US" sz="2200" dirty="0">
                    <a:ea typeface="ＭＳ Ｐゴシック" pitchFamily="34" charset="-128"/>
                    <a:cs typeface="ＭＳ Ｐゴシック" pitchFamily="34" charset="-128"/>
                  </a:rPr>
                  <a:t>within a fixed number of bits?</a:t>
                </a:r>
              </a:p>
              <a:p>
                <a:pPr lvl="1"/>
                <a:r>
                  <a:rPr lang="en-US" sz="2200" dirty="0">
                    <a:solidFill>
                      <a:srgbClr val="2C895B"/>
                    </a:solidFill>
                  </a:rPr>
                  <a:t>Allocate some bit patte</a:t>
                </a:r>
                <a:r>
                  <a:rPr lang="en-US" sz="2200" dirty="0"/>
                  <a:t>rns to </a:t>
                </a:r>
                <a:r>
                  <a:rPr lang="en-US" sz="2200" dirty="0">
                    <a:solidFill>
                      <a:srgbClr val="F3753F"/>
                    </a:solidFill>
                  </a:rPr>
                  <a:t>negative</a:t>
                </a:r>
                <a:r>
                  <a:rPr lang="en-US" sz="2200" dirty="0"/>
                  <a:t> and others to </a:t>
                </a:r>
                <a:r>
                  <a:rPr lang="en-US" sz="2200" dirty="0">
                    <a:solidFill>
                      <a:srgbClr val="0070C0"/>
                    </a:solidFill>
                  </a:rPr>
                  <a:t>positive</a:t>
                </a:r>
                <a:r>
                  <a:rPr lang="en-US" sz="2200" dirty="0"/>
                  <a:t> numbers (and zero)</a:t>
                </a:r>
              </a:p>
              <a:p>
                <a14:m>
                  <m:oMath xmlns:m="http://schemas.openxmlformats.org/officeDocument/2006/math">
                    <m:r>
                      <a:rPr lang="en-US" sz="2400" b="1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US" sz="24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sup>
                    </m:sSup>
                  </m:oMath>
                </a14:m>
                <a:r>
                  <a:rPr lang="en-US" sz="2400" b="1" dirty="0">
                    <a:solidFill>
                      <a:srgbClr val="0070C0"/>
                    </a:solidFill>
                  </a:rPr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distinct bit patterns </a:t>
                </a:r>
                <a:r>
                  <a:rPr lang="en-US" sz="2400" dirty="0"/>
                  <a:t>to </a:t>
                </a:r>
                <a:r>
                  <a:rPr lang="en-US" sz="2400" dirty="0">
                    <a:solidFill>
                      <a:srgbClr val="0070C0"/>
                    </a:solidFill>
                  </a:rPr>
                  <a:t>encode positive </a:t>
                </a:r>
                <a:r>
                  <a:rPr lang="en-US" sz="2400" dirty="0"/>
                  <a:t>and </a:t>
                </a:r>
                <a:r>
                  <a:rPr lang="en-US" sz="2400" dirty="0">
                    <a:solidFill>
                      <a:srgbClr val="0070C0"/>
                    </a:solidFill>
                  </a:rPr>
                  <a:t>negative values</a:t>
                </a:r>
                <a:endParaRPr lang="en-US" sz="2400" b="1" dirty="0">
                  <a:solidFill>
                    <a:srgbClr val="0070C0"/>
                  </a:solidFill>
                </a:endParaRPr>
              </a:p>
              <a:p>
                <a:pPr>
                  <a:spcBef>
                    <a:spcPts val="576"/>
                  </a:spcBef>
                </a:pPr>
                <a:r>
                  <a:rPr lang="en-US" sz="2400" b="1" dirty="0">
                    <a:solidFill>
                      <a:srgbClr val="0070C0"/>
                    </a:solidFill>
                  </a:rPr>
                  <a:t>Unsigned values:</a:t>
                </a:r>
                <a:r>
                  <a:rPr lang="en-US" sz="2400" dirty="0">
                    <a:solidFill>
                      <a:srgbClr val="0070C0"/>
                    </a:solidFill>
                  </a:rPr>
                  <a:t>	 0 ...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rgbClr val="0070C0"/>
                    </a:solidFill>
                  </a:rPr>
                  <a:t>–1</a:t>
                </a:r>
              </a:p>
              <a:p>
                <a:pPr>
                  <a:spcBef>
                    <a:spcPts val="576"/>
                  </a:spcBef>
                </a:pPr>
                <a:r>
                  <a:rPr lang="en-US" sz="2400" b="1" dirty="0">
                    <a:solidFill>
                      <a:srgbClr val="AB0000"/>
                    </a:solidFill>
                  </a:rPr>
                  <a:t>Signed values:</a:t>
                </a:r>
                <a:r>
                  <a:rPr lang="en-US" sz="2400" dirty="0">
                    <a:solidFill>
                      <a:srgbClr val="AB0000"/>
                    </a:solidFill>
                  </a:rPr>
                  <a:t>	   </a:t>
                </a:r>
                <a14:m>
                  <m:oMath xmlns:m="http://schemas.openxmlformats.org/officeDocument/2006/math">
                    <m:r>
                      <a:rPr lang="en-US" sz="2400">
                        <a:solidFill>
                          <a:srgbClr val="AB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2400" i="1">
                            <a:solidFill>
                              <a:srgbClr val="AB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rgbClr val="AB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AB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rgbClr val="AB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rgbClr val="AB0000"/>
                    </a:solidFill>
                  </a:rPr>
                  <a:t> …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rgbClr val="AB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rgbClr val="AB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AB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rgbClr val="AB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rgbClr val="AB0000"/>
                    </a:solidFill>
                  </a:rPr>
                  <a:t>–1 (dividing the range in ~ half including 0)</a:t>
                </a:r>
              </a:p>
              <a:p>
                <a:pPr>
                  <a:spcBef>
                    <a:spcPts val="1800"/>
                  </a:spcBef>
                </a:pPr>
                <a:r>
                  <a:rPr lang="en-US" sz="2200" b="1" dirty="0"/>
                  <a:t>On a number line (below):</a:t>
                </a:r>
                <a:r>
                  <a:rPr lang="en-US" sz="2200" dirty="0"/>
                  <a:t>  8-bit integers – signed and unsigned (</a:t>
                </a:r>
                <a:r>
                  <a:rPr lang="en-US" sz="2200" i="1" dirty="0"/>
                  <a:t>e.g.,</a:t>
                </a:r>
                <a:r>
                  <a:rPr lang="en-US" sz="2200" dirty="0"/>
                  <a:t> </a:t>
                </a:r>
                <a:r>
                  <a:rPr lang="en-US" sz="22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char in C</a:t>
                </a:r>
                <a:r>
                  <a:rPr lang="en-US" sz="2200" b="1" dirty="0"/>
                  <a:t>)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49A9BFF-81B8-2C4B-9B83-62C21D8037A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5"/>
              </p:nvPr>
            </p:nvSpPr>
            <p:spPr>
              <a:xfrm>
                <a:off x="314343" y="770965"/>
                <a:ext cx="11705149" cy="3103835"/>
              </a:xfrm>
              <a:blipFill>
                <a:blip r:embed="rId2"/>
                <a:stretch>
                  <a:fillRect l="-649" b="-4065"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B65CCFEE-9F55-5C49-B36C-05B4C3F97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78" y="163129"/>
            <a:ext cx="12036446" cy="491298"/>
          </a:xfrm>
        </p:spPr>
        <p:txBody>
          <a:bodyPr/>
          <a:lstStyle/>
          <a:p>
            <a:r>
              <a:rPr lang="en-US" dirty="0"/>
              <a:t>Problem: How to Encode </a:t>
            </a:r>
            <a:r>
              <a:rPr lang="en-US" u="sng" dirty="0">
                <a:solidFill>
                  <a:srgbClr val="7030A0"/>
                </a:solidFill>
              </a:rPr>
              <a:t>Both</a:t>
            </a:r>
            <a:r>
              <a:rPr lang="en-US" dirty="0">
                <a:solidFill>
                  <a:srgbClr val="7030A0"/>
                </a:solidFill>
              </a:rPr>
              <a:t> Positive </a:t>
            </a:r>
            <a:r>
              <a:rPr lang="en-US" u="sng" dirty="0"/>
              <a:t>and</a:t>
            </a:r>
            <a:r>
              <a:rPr lang="en-US" dirty="0">
                <a:solidFill>
                  <a:schemeClr val="accent5"/>
                </a:solidFill>
              </a:rPr>
              <a:t> Negative </a:t>
            </a:r>
            <a:r>
              <a:rPr lang="en-US" dirty="0"/>
              <a:t>Integers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D988A40-10C6-8B45-898A-3386ADEF5015}"/>
              </a:ext>
            </a:extLst>
          </p:cNvPr>
          <p:cNvGrpSpPr/>
          <p:nvPr/>
        </p:nvGrpSpPr>
        <p:grpSpPr>
          <a:xfrm>
            <a:off x="936554" y="4826514"/>
            <a:ext cx="9291396" cy="554416"/>
            <a:chOff x="1108679" y="5610076"/>
            <a:chExt cx="9291396" cy="554416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594D3873-7B4F-0A41-A4B7-03C5574C2A53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586106" y="5810995"/>
              <a:ext cx="8349282" cy="1"/>
            </a:xfrm>
            <a:prstGeom prst="line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stealth" w="med" len="med"/>
              <a:tailEnd type="stealth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BE3BBF93-4BA5-F442-82DD-91601BAE38DE}"/>
                    </a:ext>
                  </a:extLst>
                </p:cNvPr>
                <p:cNvSpPr txBox="1"/>
                <p:nvPr/>
              </p:nvSpPr>
              <p:spPr>
                <a:xfrm>
                  <a:off x="5093588" y="5798732"/>
                  <a:ext cx="914400" cy="365760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no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  <a:ea typeface="Roboto" charset="0"/>
                            <a:cs typeface="Calibri" panose="020F0502020204030204" pitchFamily="34" charset="0"/>
                          </a:rPr>
                          <m:t>0</m:t>
                        </m:r>
                      </m:oMath>
                    </m:oMathPara>
                  </a14:m>
                  <a:endParaRPr lang="en-US" dirty="0">
                    <a:latin typeface="Calibri" panose="020F0502020204030204" pitchFamily="34" charset="0"/>
                    <a:ea typeface="Roboto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BE3BBF93-4BA5-F442-82DD-91601BAE38D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93588" y="5798732"/>
                  <a:ext cx="914400" cy="36576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F01ED85E-2219-C84F-9FBE-4D1B7D98DFF1}"/>
                    </a:ext>
                  </a:extLst>
                </p:cNvPr>
                <p:cNvSpPr txBox="1"/>
                <p:nvPr/>
              </p:nvSpPr>
              <p:spPr>
                <a:xfrm>
                  <a:off x="1108679" y="5610076"/>
                  <a:ext cx="457200" cy="36576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noAutofit/>
                </a:bodyPr>
                <a:lstStyle/>
                <a:p>
                  <a:pPr algn="ctr"/>
                  <a:r>
                    <a:rPr lang="en-US" dirty="0">
                      <a:latin typeface="Calibri" panose="020F0502020204030204" pitchFamily="34" charset="0"/>
                      <a:ea typeface="Roboto" charset="0"/>
                      <a:cs typeface="Calibri" panose="020F0502020204030204" pitchFamily="34" charset="0"/>
                    </a:rPr>
                    <a:t>-</a:t>
                  </a:r>
                  <a14:m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  <a:ea typeface="Roboto" charset="0"/>
                          <a:cs typeface="Roboto" charset="0"/>
                        </a:rPr>
                        <m:t>∞</m:t>
                      </m:r>
                    </m:oMath>
                  </a14:m>
                  <a:endParaRPr lang="en-US" dirty="0">
                    <a:latin typeface="Roboto" charset="0"/>
                    <a:ea typeface="Roboto" charset="0"/>
                    <a:cs typeface="Roboto" charset="0"/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F01ED85E-2219-C84F-9FBE-4D1B7D98DF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8679" y="5610076"/>
                  <a:ext cx="457200" cy="365760"/>
                </a:xfrm>
                <a:prstGeom prst="rect">
                  <a:avLst/>
                </a:prstGeom>
                <a:blipFill>
                  <a:blip r:embed="rId4"/>
                  <a:stretch>
                    <a:fillRect l="-10811" t="-6667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8DE9EA2F-B19C-D74F-91C4-8B224BE5C08F}"/>
                    </a:ext>
                  </a:extLst>
                </p:cNvPr>
                <p:cNvSpPr txBox="1"/>
                <p:nvPr/>
              </p:nvSpPr>
              <p:spPr>
                <a:xfrm>
                  <a:off x="8648836" y="5793852"/>
                  <a:ext cx="836920" cy="365760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no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Roboto" charset="0"/>
                            <a:cs typeface="Calibri" panose="020F0502020204030204" pitchFamily="34" charset="0"/>
                          </a:rPr>
                          <m:t>+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  <a:ea typeface="Roboto" charset="0"/>
                            <a:cs typeface="Calibri" panose="020F0502020204030204" pitchFamily="34" charset="0"/>
                          </a:rPr>
                          <m:t>25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Roboto" charset="0"/>
                            <a:cs typeface="Calibri" panose="020F0502020204030204" pitchFamily="34" charset="0"/>
                          </a:rPr>
                          <m:t>5</m:t>
                        </m:r>
                      </m:oMath>
                    </m:oMathPara>
                  </a14:m>
                  <a:endParaRPr lang="en-US" dirty="0">
                    <a:latin typeface="Calibri" panose="020F0502020204030204" pitchFamily="34" charset="0"/>
                    <a:ea typeface="Roboto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8DE9EA2F-B19C-D74F-91C4-8B224BE5C08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48836" y="5793852"/>
                  <a:ext cx="836920" cy="36576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001AC1D8-05DD-5745-BE7A-50D4BF96FD37}"/>
                    </a:ext>
                  </a:extLst>
                </p:cNvPr>
                <p:cNvSpPr txBox="1"/>
                <p:nvPr/>
              </p:nvSpPr>
              <p:spPr>
                <a:xfrm>
                  <a:off x="6875756" y="5777217"/>
                  <a:ext cx="914400" cy="365760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no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Roboto" charset="0"/>
                            <a:cs typeface="Calibri" panose="020F0502020204030204" pitchFamily="34" charset="0"/>
                          </a:rPr>
                          <m:t>+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  <a:ea typeface="Roboto" charset="0"/>
                            <a:cs typeface="Calibri" panose="020F0502020204030204" pitchFamily="34" charset="0"/>
                          </a:rPr>
                          <m:t>12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Roboto" charset="0"/>
                            <a:cs typeface="Calibri" panose="020F0502020204030204" pitchFamily="34" charset="0"/>
                          </a:rPr>
                          <m:t>7</m:t>
                        </m:r>
                      </m:oMath>
                    </m:oMathPara>
                  </a14:m>
                  <a:endParaRPr lang="en-US" dirty="0">
                    <a:latin typeface="Calibri" panose="020F0502020204030204" pitchFamily="34" charset="0"/>
                    <a:ea typeface="Roboto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001AC1D8-05DD-5745-BE7A-50D4BF96FD3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75756" y="5777217"/>
                  <a:ext cx="914400" cy="36576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4F935802-9E9C-9D42-B2ED-F1A7D314D6DD}"/>
                    </a:ext>
                  </a:extLst>
                </p:cNvPr>
                <p:cNvSpPr txBox="1"/>
                <p:nvPr/>
              </p:nvSpPr>
              <p:spPr>
                <a:xfrm>
                  <a:off x="3076122" y="5783621"/>
                  <a:ext cx="914400" cy="365760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no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  <a:ea typeface="Roboto" charset="0"/>
                            <a:cs typeface="Calibri" panose="020F0502020204030204" pitchFamily="34" charset="0"/>
                          </a:rPr>
                          <m:t>−128</m:t>
                        </m:r>
                      </m:oMath>
                    </m:oMathPara>
                  </a14:m>
                  <a:endParaRPr lang="en-US" dirty="0">
                    <a:latin typeface="Calibri" panose="020F0502020204030204" pitchFamily="34" charset="0"/>
                    <a:ea typeface="Roboto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4F935802-9E9C-9D42-B2ED-F1A7D314D6D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76122" y="5783621"/>
                  <a:ext cx="914400" cy="36576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77D4EDAB-6807-4143-BBE7-B043A80FEFC6}"/>
                    </a:ext>
                  </a:extLst>
                </p:cNvPr>
                <p:cNvSpPr txBox="1"/>
                <p:nvPr/>
              </p:nvSpPr>
              <p:spPr>
                <a:xfrm>
                  <a:off x="9942875" y="5617278"/>
                  <a:ext cx="457200" cy="36576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noAutofit/>
                </a:bodyPr>
                <a:lstStyle/>
                <a:p>
                  <a:pPr algn="ctr"/>
                  <a:r>
                    <a:rPr lang="en-US" dirty="0">
                      <a:latin typeface="Calibri" panose="020F0502020204030204" pitchFamily="34" charset="0"/>
                      <a:ea typeface="Roboto" charset="0"/>
                      <a:cs typeface="Calibri" panose="020F0502020204030204" pitchFamily="34" charset="0"/>
                    </a:rPr>
                    <a:t>+</a:t>
                  </a:r>
                  <a14:m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  <a:ea typeface="Roboto" charset="0"/>
                          <a:cs typeface="Roboto" charset="0"/>
                        </a:rPr>
                        <m:t>∞</m:t>
                      </m:r>
                    </m:oMath>
                  </a14:m>
                  <a:endParaRPr lang="en-US" dirty="0">
                    <a:latin typeface="Roboto" charset="0"/>
                    <a:ea typeface="Roboto" charset="0"/>
                    <a:cs typeface="Roboto" charset="0"/>
                  </a:endParaRP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77D4EDAB-6807-4143-BBE7-B043A80FEFC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42875" y="5617278"/>
                  <a:ext cx="457200" cy="365760"/>
                </a:xfrm>
                <a:prstGeom prst="rect">
                  <a:avLst/>
                </a:prstGeom>
                <a:blipFill>
                  <a:blip r:embed="rId8"/>
                  <a:stretch>
                    <a:fillRect l="-13514" t="-6897" b="-3103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DC3583B-383D-FA46-8B1B-C75560A32F4B}"/>
              </a:ext>
            </a:extLst>
          </p:cNvPr>
          <p:cNvGrpSpPr/>
          <p:nvPr/>
        </p:nvGrpSpPr>
        <p:grpSpPr>
          <a:xfrm>
            <a:off x="4895206" y="4421471"/>
            <a:ext cx="4398538" cy="380122"/>
            <a:chOff x="5087218" y="5341410"/>
            <a:chExt cx="4398538" cy="380122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8EAA2BC7-BAA8-5346-BCD7-97DCA734913B}"/>
                </a:ext>
              </a:extLst>
            </p:cNvPr>
            <p:cNvCxnSpPr/>
            <p:nvPr/>
          </p:nvCxnSpPr>
          <p:spPr bwMode="auto">
            <a:xfrm>
              <a:off x="5457525" y="5341410"/>
              <a:ext cx="3657600" cy="0"/>
            </a:xfrm>
            <a:prstGeom prst="line">
              <a:avLst/>
            </a:prstGeom>
            <a:noFill/>
            <a:ln w="47625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470450CE-5596-6247-AB2D-CC5D8B05F6D7}"/>
                    </a:ext>
                  </a:extLst>
                </p:cNvPr>
                <p:cNvSpPr/>
                <p:nvPr/>
              </p:nvSpPr>
              <p:spPr>
                <a:xfrm>
                  <a:off x="8571356" y="5355772"/>
                  <a:ext cx="914400" cy="365760"/>
                </a:xfrm>
                <a:prstGeom prst="rect">
                  <a:avLst/>
                </a:prstGeom>
              </p:spPr>
              <p:txBody>
                <a:bodyPr wrap="none">
                  <a:no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+</m:t>
                      </m:r>
                      <m:sSup>
                        <m:sSupPr>
                          <m:ctrlPr>
                            <a:rPr lang="en-US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lang="en-US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𝟐</m:t>
                          </m:r>
                        </m:e>
                        <m:sup>
                          <m:r>
                            <a:rPr lang="en-US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𝟖</m:t>
                          </m:r>
                        </m:sup>
                      </m:sSup>
                    </m:oMath>
                  </a14:m>
                  <a:r>
                    <a:rPr lang="en-US" dirty="0">
                      <a:solidFill>
                        <a:srgbClr val="0070C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-1</a:t>
                  </a:r>
                </a:p>
              </p:txBody>
            </p:sp>
          </mc:Choice>
          <mc:Fallback xmlns="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470450CE-5596-6247-AB2D-CC5D8B05F6D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71356" y="5355772"/>
                  <a:ext cx="914400" cy="365760"/>
                </a:xfrm>
                <a:prstGeom prst="rect">
                  <a:avLst/>
                </a:prstGeom>
                <a:blipFill>
                  <a:blip r:embed="rId9"/>
                  <a:stretch>
                    <a:fillRect t="-6667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4DAD5A3F-F089-3A4F-8E31-CE5EB07464BF}"/>
                    </a:ext>
                  </a:extLst>
                </p:cNvPr>
                <p:cNvSpPr txBox="1"/>
                <p:nvPr/>
              </p:nvSpPr>
              <p:spPr>
                <a:xfrm>
                  <a:off x="5087218" y="5366982"/>
                  <a:ext cx="914400" cy="289587"/>
                </a:xfrm>
                <a:prstGeom prst="rect">
                  <a:avLst/>
                </a:prstGeom>
                <a:noFill/>
              </p:spPr>
              <p:txBody>
                <a:bodyPr wrap="none" rtlCol="0" anchor="t">
                  <a:no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Roboto" charset="0"/>
                            <a:cs typeface="Calibri" panose="020F0502020204030204" pitchFamily="34" charset="0"/>
                          </a:rPr>
                          <m:t>𝟎</m:t>
                        </m:r>
                      </m:oMath>
                    </m:oMathPara>
                  </a14:m>
                  <a:endParaRPr lang="en-US" b="1" dirty="0">
                    <a:solidFill>
                      <a:srgbClr val="FF0000"/>
                    </a:solidFill>
                    <a:latin typeface="Calibri" panose="020F0502020204030204" pitchFamily="34" charset="0"/>
                    <a:ea typeface="Roboto" charset="0"/>
                    <a:cs typeface="Calibri" panose="020F0502020204030204" pitchFamily="34" charset="0"/>
                  </a:endParaRPr>
                </a:p>
                <a:p>
                  <a:pPr algn="ctr"/>
                  <a:endParaRPr lang="en-US" b="1" dirty="0">
                    <a:solidFill>
                      <a:srgbClr val="0070C0"/>
                    </a:solidFill>
                    <a:latin typeface="Calibri" panose="020F0502020204030204" pitchFamily="34" charset="0"/>
                    <a:ea typeface="Roboto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4DAD5A3F-F089-3A4F-8E31-CE5EB07464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87218" y="5366982"/>
                  <a:ext cx="914400" cy="289587"/>
                </a:xfrm>
                <a:prstGeom prst="rect">
                  <a:avLst/>
                </a:prstGeom>
                <a:blipFill>
                  <a:blip r:embed="rId10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CA9B160-5AF0-8947-8E09-0D76333DD777}"/>
              </a:ext>
            </a:extLst>
          </p:cNvPr>
          <p:cNvGrpSpPr/>
          <p:nvPr/>
        </p:nvGrpSpPr>
        <p:grpSpPr>
          <a:xfrm>
            <a:off x="2295911" y="5514056"/>
            <a:ext cx="7346883" cy="963659"/>
            <a:chOff x="2456457" y="6244008"/>
            <a:chExt cx="7346883" cy="963659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7CB62CE-7E7B-5F45-AFA6-4B380F3D00DD}"/>
                </a:ext>
              </a:extLst>
            </p:cNvPr>
            <p:cNvSpPr txBox="1"/>
            <p:nvPr/>
          </p:nvSpPr>
          <p:spPr>
            <a:xfrm>
              <a:off x="2456457" y="6807557"/>
              <a:ext cx="7346883" cy="400110"/>
            </a:xfrm>
            <a:prstGeom prst="rect">
              <a:avLst/>
            </a:prstGeom>
            <a:noFill/>
            <a:ln w="31750">
              <a:solidFill>
                <a:schemeClr val="tx2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</a:rPr>
                <a:t>Same “width” (same number of encodings), just shifted in value</a:t>
              </a: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6A19971C-CBFD-AD44-A701-26222CE8EF0D}"/>
                </a:ext>
              </a:extLst>
            </p:cNvPr>
            <p:cNvGrpSpPr/>
            <p:nvPr/>
          </p:nvGrpSpPr>
          <p:grpSpPr>
            <a:xfrm>
              <a:off x="3125359" y="6244008"/>
              <a:ext cx="4789483" cy="407277"/>
              <a:chOff x="3125359" y="6244008"/>
              <a:chExt cx="4789483" cy="407277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Rectangle 13">
                    <a:extLst>
                      <a:ext uri="{FF2B5EF4-FFF2-40B4-BE49-F238E27FC236}">
                        <a16:creationId xmlns:a16="http://schemas.microsoft.com/office/drawing/2014/main" id="{FD8046EE-5D47-F74F-BB1C-A0F89E15FE99}"/>
                      </a:ext>
                    </a:extLst>
                  </p:cNvPr>
                  <p:cNvSpPr/>
                  <p:nvPr/>
                </p:nvSpPr>
                <p:spPr>
                  <a:xfrm>
                    <a:off x="7000442" y="6254021"/>
                    <a:ext cx="914400" cy="365760"/>
                  </a:xfrm>
                  <a:prstGeom prst="rect">
                    <a:avLst/>
                  </a:prstGeom>
                </p:spPr>
                <p:txBody>
                  <a:bodyPr wrap="none">
                    <a:noAutofit/>
                  </a:bodyPr>
                  <a:lstStyle/>
                  <a:p>
                    <a:pPr algn="ctr"/>
                    <a14:m>
                      <m:oMath xmlns:m="http://schemas.openxmlformats.org/officeDocument/2006/math">
                        <m:sSup>
                          <m:sSupPr>
                            <m:ctrlPr>
                              <a:rPr lang="en-US" b="1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b="1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+</m:t>
                            </m:r>
                            <m:r>
                              <a:rPr lang="en-US" b="1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𝟐</m:t>
                            </m:r>
                          </m:e>
                          <m:sup>
                            <m:r>
                              <a:rPr lang="en-US" b="1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𝟖</m:t>
                            </m:r>
                            <m:r>
                              <a:rPr lang="en-US" b="1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−</m:t>
                            </m:r>
                            <m:r>
                              <a:rPr lang="en-US" b="1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𝟏</m:t>
                            </m:r>
                          </m:sup>
                        </m:sSup>
                      </m:oMath>
                    </a14:m>
                    <a:r>
                      <a:rPr lang="en-US" dirty="0">
                        <a:solidFill>
                          <a:srgbClr val="C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rPr>
                      <a:t>-1</a:t>
                    </a:r>
                  </a:p>
                </p:txBody>
              </p:sp>
            </mc:Choice>
            <mc:Fallback xmlns="">
              <p:sp>
                <p:nvSpPr>
                  <p:cNvPr id="14" name="Rectangle 13">
                    <a:extLst>
                      <a:ext uri="{FF2B5EF4-FFF2-40B4-BE49-F238E27FC236}">
                        <a16:creationId xmlns:a16="http://schemas.microsoft.com/office/drawing/2014/main" id="{FD8046EE-5D47-F74F-BB1C-A0F89E15FE9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00442" y="6254021"/>
                    <a:ext cx="914400" cy="365760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l="-2740" t="-6667" r="-9589" b="-2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Rectangle 14">
                    <a:extLst>
                      <a:ext uri="{FF2B5EF4-FFF2-40B4-BE49-F238E27FC236}">
                        <a16:creationId xmlns:a16="http://schemas.microsoft.com/office/drawing/2014/main" id="{30CCB016-A663-CD45-A563-B628C21599E7}"/>
                      </a:ext>
                    </a:extLst>
                  </p:cNvPr>
                  <p:cNvSpPr/>
                  <p:nvPr/>
                </p:nvSpPr>
                <p:spPr>
                  <a:xfrm>
                    <a:off x="3125359" y="6285525"/>
                    <a:ext cx="914400" cy="36576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−</m:t>
                              </m:r>
                              <m:r>
                                <a:rPr lang="en-US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𝟐</m:t>
                              </m:r>
                            </m:e>
                            <m:sup>
                              <m:r>
                                <a:rPr lang="en-US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𝟖</m:t>
                              </m:r>
                              <m:r>
                                <a:rPr lang="en-US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−</m:t>
                              </m:r>
                              <m:r>
                                <a:rPr lang="en-US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𝟏</m:t>
                              </m:r>
                            </m:sup>
                          </m:sSup>
                        </m:oMath>
                      </m:oMathPara>
                    </a14:m>
                    <a:endParaRPr lang="en-US" dirty="0">
                      <a:solidFill>
                        <a:srgbClr val="C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15" name="Rectangle 14">
                    <a:extLst>
                      <a:ext uri="{FF2B5EF4-FFF2-40B4-BE49-F238E27FC236}">
                        <a16:creationId xmlns:a16="http://schemas.microsoft.com/office/drawing/2014/main" id="{30CCB016-A663-CD45-A563-B628C21599E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25359" y="6285525"/>
                    <a:ext cx="914400" cy="365760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A7AAD12D-C42A-A849-A73F-0816A593FDBF}"/>
                      </a:ext>
                    </a:extLst>
                  </p:cNvPr>
                  <p:cNvSpPr txBox="1"/>
                  <p:nvPr/>
                </p:nvSpPr>
                <p:spPr>
                  <a:xfrm>
                    <a:off x="5055752" y="6244008"/>
                    <a:ext cx="914400" cy="289587"/>
                  </a:xfrm>
                  <a:prstGeom prst="rect">
                    <a:avLst/>
                  </a:prstGeom>
                  <a:noFill/>
                </p:spPr>
                <p:txBody>
                  <a:bodyPr wrap="none" rtlCol="0" anchor="t">
                    <a:no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Roboto" charset="0"/>
                              <a:cs typeface="Calibri" panose="020F0502020204030204" pitchFamily="34" charset="0"/>
                            </a:rPr>
                            <m:t>𝟎</m:t>
                          </m:r>
                        </m:oMath>
                      </m:oMathPara>
                    </a14:m>
                    <a:endParaRPr lang="en-US" b="1" dirty="0">
                      <a:solidFill>
                        <a:srgbClr val="FF0000"/>
                      </a:solidFill>
                      <a:latin typeface="Calibri" panose="020F0502020204030204" pitchFamily="34" charset="0"/>
                      <a:ea typeface="Roboto" charset="0"/>
                      <a:cs typeface="Calibri" panose="020F0502020204030204" pitchFamily="34" charset="0"/>
                    </a:endParaRPr>
                  </a:p>
                  <a:p>
                    <a:pPr algn="ctr"/>
                    <a:endParaRPr lang="en-US" b="1" dirty="0">
                      <a:solidFill>
                        <a:srgbClr val="0070C0"/>
                      </a:solidFill>
                      <a:latin typeface="Calibri" panose="020F0502020204030204" pitchFamily="34" charset="0"/>
                      <a:ea typeface="Roboto" charset="0"/>
                      <a:cs typeface="Calibri" panose="020F050202020403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A7AAD12D-C42A-A849-A73F-0816A593FDB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055752" y="6244008"/>
                    <a:ext cx="914400" cy="289587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b="-1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17112510-131C-1048-B478-634D5E2A4E3D}"/>
                  </a:ext>
                </a:extLst>
              </p:cNvPr>
              <p:cNvCxnSpPr/>
              <p:nvPr/>
            </p:nvCxnSpPr>
            <p:spPr bwMode="auto">
              <a:xfrm>
                <a:off x="3747766" y="6258399"/>
                <a:ext cx="3657600" cy="0"/>
              </a:xfrm>
              <a:prstGeom prst="line">
                <a:avLst/>
              </a:prstGeom>
              <a:noFill/>
              <a:ln w="47625" cap="flat" cmpd="sng" algn="ctr">
                <a:solidFill>
                  <a:srgbClr val="C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0EC3FBA1-59DE-4A4A-B4AF-49322C3A7896}"/>
              </a:ext>
            </a:extLst>
          </p:cNvPr>
          <p:cNvSpPr txBox="1"/>
          <p:nvPr/>
        </p:nvSpPr>
        <p:spPr>
          <a:xfrm>
            <a:off x="6420647" y="4413742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Unsigned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5E8EB64-D258-EF43-98A3-DA2A44E92FCF}"/>
              </a:ext>
            </a:extLst>
          </p:cNvPr>
          <p:cNvSpPr txBox="1"/>
          <p:nvPr/>
        </p:nvSpPr>
        <p:spPr>
          <a:xfrm>
            <a:off x="5582252" y="5524489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Signed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1F5E324-C3EB-F04F-8684-7AC78A2A8166}"/>
              </a:ext>
            </a:extLst>
          </p:cNvPr>
          <p:cNvSpPr txBox="1"/>
          <p:nvPr/>
        </p:nvSpPr>
        <p:spPr>
          <a:xfrm>
            <a:off x="11891918" y="651020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53FF584-74B4-FF4D-9910-79C9FDE33A0C}"/>
              </a:ext>
            </a:extLst>
          </p:cNvPr>
          <p:cNvGrpSpPr/>
          <p:nvPr/>
        </p:nvGrpSpPr>
        <p:grpSpPr>
          <a:xfrm>
            <a:off x="5416020" y="2289457"/>
            <a:ext cx="4803214" cy="369332"/>
            <a:chOff x="4987639" y="3211256"/>
            <a:chExt cx="4803214" cy="36933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5C9E4B2-F6EA-FA4A-9251-7B68EDFF0915}"/>
                </a:ext>
              </a:extLst>
            </p:cNvPr>
            <p:cNvSpPr txBox="1"/>
            <p:nvPr/>
          </p:nvSpPr>
          <p:spPr>
            <a:xfrm>
              <a:off x="5185105" y="3211256"/>
              <a:ext cx="4605748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-</a:t>
              </a:r>
              <a:r>
                <a:rPr lang="en-US" sz="1600" dirty="0">
                  <a:solidFill>
                    <a:srgbClr val="0070C0"/>
                  </a:solidFill>
                </a:rPr>
                <a:t>1 comes from counting 0 as a "positive" number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0CA115D4-D143-8742-A0D4-1A29B7E138C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87639" y="3400414"/>
              <a:ext cx="197466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2823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bldLvl="2" animBg="1"/>
      <p:bldP spid="4" grpId="0"/>
      <p:bldP spid="24" grpId="0"/>
      <p:bldP spid="2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17752EE-A1E6-F34C-AF9C-755690D7CD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7434" y="-2124"/>
            <a:ext cx="10515600" cy="715294"/>
          </a:xfrm>
        </p:spPr>
        <p:txBody>
          <a:bodyPr/>
          <a:lstStyle/>
          <a:p>
            <a:r>
              <a:rPr lang="en-US" dirty="0"/>
              <a:t>Two’s Complement: The MSB Has a </a:t>
            </a:r>
            <a:r>
              <a:rPr lang="en-US" i="1" dirty="0">
                <a:solidFill>
                  <a:schemeClr val="accent5"/>
                </a:solidFill>
              </a:rPr>
              <a:t>Negative Weight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4D01DF7A-A0E9-CE97-7B24-D466E3B5DBEC}"/>
                  </a:ext>
                </a:extLst>
              </p:cNvPr>
              <p:cNvSpPr>
                <a:spLocks noGrp="1"/>
              </p:cNvSpPr>
              <p:nvPr>
                <p:ph sz="quarter" idx="17"/>
              </p:nvPr>
            </p:nvSpPr>
            <p:spPr>
              <a:xfrm>
                <a:off x="941420" y="2454774"/>
                <a:ext cx="6134939" cy="3972559"/>
              </a:xfr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pPr>
                  <a:spcBef>
                    <a:spcPts val="1800"/>
                  </a:spcBef>
                </a:pPr>
                <a:r>
                  <a:rPr lang="en-US" sz="2400" dirty="0"/>
                  <a:t>4-bit (</a:t>
                </a:r>
                <a:r>
                  <a:rPr lang="en-US" sz="2400" dirty="0">
                    <a:solidFill>
                      <a:srgbClr val="0070C0"/>
                    </a:solidFill>
                  </a:rPr>
                  <a:t>w = 4</a:t>
                </a:r>
                <a:r>
                  <a:rPr lang="en-US" sz="2400" dirty="0"/>
                  <a:t>) weight  = </a:t>
                </a:r>
                <a14:m>
                  <m:oMath xmlns:m="http://schemas.openxmlformats.org/officeDocument/2006/math">
                    <m:r>
                      <a:rPr lang="en-US" sz="2400" b="1">
                        <a:solidFill>
                          <a:srgbClr val="AB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−</m:t>
                    </m:r>
                    <m:sSup>
                      <m:sSupPr>
                        <m:ctrlPr>
                          <a:rPr lang="en-US" sz="2400" b="1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400" b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𝟐</m:t>
                        </m:r>
                      </m:e>
                      <m:sup>
                        <m:r>
                          <a:rPr lang="en-US" sz="2400" b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𝟒</m:t>
                        </m:r>
                        <m:r>
                          <a:rPr lang="en-US" sz="2400" b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−</m:t>
                        </m:r>
                        <m:r>
                          <a:rPr lang="en-US" sz="2400" b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𝟏</m:t>
                        </m:r>
                      </m:sup>
                    </m:sSup>
                  </m:oMath>
                </a14:m>
                <a:r>
                  <a:rPr lang="en-US" sz="2400" dirty="0"/>
                  <a:t> = </a:t>
                </a:r>
                <a:r>
                  <a:rPr lang="en-US" sz="2400" dirty="0">
                    <a:solidFill>
                      <a:srgbClr val="C00000"/>
                    </a:solidFill>
                  </a:rPr>
                  <a:t>-2</a:t>
                </a:r>
                <a:r>
                  <a:rPr lang="en-US" sz="2400" baseline="30000" dirty="0">
                    <a:solidFill>
                      <a:srgbClr val="C00000"/>
                    </a:solidFill>
                  </a:rPr>
                  <a:t>3</a:t>
                </a:r>
                <a:r>
                  <a:rPr lang="en-US" sz="2400" dirty="0">
                    <a:solidFill>
                      <a:srgbClr val="C00000"/>
                    </a:solidFill>
                  </a:rPr>
                  <a:t> = -8 </a:t>
                </a:r>
              </a:p>
              <a:p>
                <a:pPr lvl="1"/>
                <a:r>
                  <a:rPr lang="en-US" sz="2200" dirty="0">
                    <a:solidFill>
                      <a:srgbClr val="C00000"/>
                    </a:solidFill>
                  </a:rPr>
                  <a:t>1</a:t>
                </a:r>
                <a:r>
                  <a:rPr lang="en-US" sz="2200" dirty="0">
                    <a:solidFill>
                      <a:srgbClr val="0070C0"/>
                    </a:solidFill>
                  </a:rPr>
                  <a:t>010</a:t>
                </a:r>
                <a:r>
                  <a:rPr lang="en-US" sz="2200" baseline="-25000" dirty="0"/>
                  <a:t>2</a:t>
                </a:r>
                <a:r>
                  <a:rPr lang="en-US" sz="2200" dirty="0"/>
                  <a:t> </a:t>
                </a:r>
                <a:r>
                  <a:rPr lang="en-US" sz="2200" b="1" dirty="0">
                    <a:solidFill>
                      <a:srgbClr val="00B050"/>
                    </a:solidFill>
                  </a:rPr>
                  <a:t>unsigned</a:t>
                </a:r>
                <a:r>
                  <a:rPr lang="en-US" sz="2200" dirty="0"/>
                  <a:t>:</a:t>
                </a:r>
                <a:br>
                  <a:rPr lang="en-US" sz="2200" dirty="0"/>
                </a:br>
                <a:r>
                  <a:rPr lang="en-US" sz="2200" dirty="0"/>
                  <a:t>   </a:t>
                </a:r>
                <a:r>
                  <a:rPr lang="en-US" sz="2200" dirty="0">
                    <a:solidFill>
                      <a:srgbClr val="C00000"/>
                    </a:solidFill>
                  </a:rPr>
                  <a:t>1x2</a:t>
                </a:r>
                <a:r>
                  <a:rPr lang="en-US" sz="2200" baseline="30000" dirty="0">
                    <a:solidFill>
                      <a:srgbClr val="C00000"/>
                    </a:solidFill>
                  </a:rPr>
                  <a:t>3 </a:t>
                </a:r>
                <a:r>
                  <a:rPr lang="en-US" sz="2200" dirty="0"/>
                  <a:t>+ </a:t>
                </a:r>
                <a:r>
                  <a:rPr lang="en-US" sz="2200" dirty="0">
                    <a:solidFill>
                      <a:srgbClr val="0070C0"/>
                    </a:solidFill>
                  </a:rPr>
                  <a:t>0x2</a:t>
                </a:r>
                <a:r>
                  <a:rPr lang="en-US" sz="2200" baseline="30000" dirty="0">
                    <a:solidFill>
                      <a:srgbClr val="0070C0"/>
                    </a:solidFill>
                  </a:rPr>
                  <a:t>2 </a:t>
                </a:r>
                <a:r>
                  <a:rPr lang="en-US" sz="2200" dirty="0"/>
                  <a:t>+ </a:t>
                </a:r>
                <a:r>
                  <a:rPr lang="en-US" sz="2200" dirty="0">
                    <a:solidFill>
                      <a:srgbClr val="0070C0"/>
                    </a:solidFill>
                  </a:rPr>
                  <a:t>1x2</a:t>
                </a:r>
                <a:r>
                  <a:rPr lang="en-US" sz="2200" baseline="30000" dirty="0">
                    <a:solidFill>
                      <a:srgbClr val="0070C0"/>
                    </a:solidFill>
                  </a:rPr>
                  <a:t>1 </a:t>
                </a:r>
                <a:r>
                  <a:rPr lang="en-US" sz="2200" dirty="0"/>
                  <a:t>+ </a:t>
                </a:r>
                <a:r>
                  <a:rPr lang="en-US" sz="2200" dirty="0">
                    <a:solidFill>
                      <a:srgbClr val="0070C0"/>
                    </a:solidFill>
                  </a:rPr>
                  <a:t>0x2</a:t>
                </a:r>
                <a:r>
                  <a:rPr lang="en-US" sz="2200" baseline="30000" dirty="0">
                    <a:solidFill>
                      <a:srgbClr val="0070C0"/>
                    </a:solidFill>
                  </a:rPr>
                  <a:t>0</a:t>
                </a:r>
                <a:r>
                  <a:rPr lang="en-US" sz="2200" dirty="0"/>
                  <a:t> = </a:t>
                </a:r>
                <a:r>
                  <a:rPr lang="en-US" sz="2200" b="1" dirty="0"/>
                  <a:t>10</a:t>
                </a:r>
              </a:p>
              <a:p>
                <a:pPr lvl="5"/>
                <a:endParaRPr lang="en-US" sz="400" b="1" dirty="0"/>
              </a:p>
              <a:p>
                <a:pPr lvl="1"/>
                <a:r>
                  <a:rPr lang="en-US" sz="2200" dirty="0">
                    <a:solidFill>
                      <a:srgbClr val="C00000"/>
                    </a:solidFill>
                  </a:rPr>
                  <a:t>1</a:t>
                </a:r>
                <a:r>
                  <a:rPr lang="en-US" sz="2200" dirty="0">
                    <a:solidFill>
                      <a:srgbClr val="0070C0"/>
                    </a:solidFill>
                  </a:rPr>
                  <a:t>010</a:t>
                </a:r>
                <a:r>
                  <a:rPr lang="en-US" sz="2200" baseline="-25000" dirty="0"/>
                  <a:t>2</a:t>
                </a:r>
                <a:r>
                  <a:rPr lang="en-US" sz="2200" dirty="0"/>
                  <a:t> </a:t>
                </a:r>
                <a:r>
                  <a:rPr lang="en-US" sz="2200" b="1" dirty="0">
                    <a:solidFill>
                      <a:srgbClr val="00B050"/>
                    </a:solidFill>
                  </a:rPr>
                  <a:t>two’s complement</a:t>
                </a:r>
                <a:r>
                  <a:rPr lang="en-US" sz="2200" dirty="0"/>
                  <a:t>:</a:t>
                </a:r>
                <a:br>
                  <a:rPr lang="en-US" sz="2200" dirty="0"/>
                </a:br>
                <a:r>
                  <a:rPr lang="en-US" sz="2200" dirty="0"/>
                  <a:t>  </a:t>
                </a:r>
                <a:r>
                  <a:rPr lang="en-US" sz="2200" dirty="0">
                    <a:solidFill>
                      <a:srgbClr val="C00000"/>
                    </a:solidFill>
                  </a:rPr>
                  <a:t>-1x2</a:t>
                </a:r>
                <a:r>
                  <a:rPr lang="en-US" sz="2200" baseline="30000" dirty="0">
                    <a:solidFill>
                      <a:srgbClr val="C00000"/>
                    </a:solidFill>
                  </a:rPr>
                  <a:t>3 </a:t>
                </a:r>
                <a:r>
                  <a:rPr lang="en-US" sz="2200" dirty="0"/>
                  <a:t>+ </a:t>
                </a:r>
                <a:r>
                  <a:rPr lang="en-US" sz="2200" dirty="0">
                    <a:solidFill>
                      <a:srgbClr val="0070C0"/>
                    </a:solidFill>
                  </a:rPr>
                  <a:t>0x2</a:t>
                </a:r>
                <a:r>
                  <a:rPr lang="en-US" sz="2200" baseline="30000" dirty="0">
                    <a:solidFill>
                      <a:srgbClr val="0070C0"/>
                    </a:solidFill>
                  </a:rPr>
                  <a:t>2 </a:t>
                </a:r>
                <a:r>
                  <a:rPr lang="en-US" sz="2200" dirty="0"/>
                  <a:t>+ </a:t>
                </a:r>
                <a:r>
                  <a:rPr lang="en-US" sz="2200" dirty="0">
                    <a:solidFill>
                      <a:srgbClr val="0070C0"/>
                    </a:solidFill>
                  </a:rPr>
                  <a:t>1x2</a:t>
                </a:r>
                <a:r>
                  <a:rPr lang="en-US" sz="2200" baseline="30000" dirty="0">
                    <a:solidFill>
                      <a:srgbClr val="0070C0"/>
                    </a:solidFill>
                  </a:rPr>
                  <a:t>1 </a:t>
                </a:r>
                <a:r>
                  <a:rPr lang="en-US" sz="2200" dirty="0"/>
                  <a:t>+ </a:t>
                </a:r>
                <a:r>
                  <a:rPr lang="en-US" sz="2200" dirty="0">
                    <a:solidFill>
                      <a:srgbClr val="0070C0"/>
                    </a:solidFill>
                  </a:rPr>
                  <a:t>0x2</a:t>
                </a:r>
                <a:r>
                  <a:rPr lang="en-US" sz="2200" baseline="30000" dirty="0">
                    <a:solidFill>
                      <a:srgbClr val="0070C0"/>
                    </a:solidFill>
                  </a:rPr>
                  <a:t>0</a:t>
                </a:r>
                <a:r>
                  <a:rPr lang="en-US" sz="2200" dirty="0"/>
                  <a:t> = </a:t>
                </a:r>
                <a:r>
                  <a:rPr lang="en-US" sz="2200" dirty="0">
                    <a:solidFill>
                      <a:srgbClr val="FF0000"/>
                    </a:solidFill>
                  </a:rPr>
                  <a:t>-8 </a:t>
                </a:r>
                <a:r>
                  <a:rPr lang="en-US" sz="2200" dirty="0"/>
                  <a:t>+ </a:t>
                </a:r>
                <a:r>
                  <a:rPr lang="en-US" sz="2200" dirty="0">
                    <a:solidFill>
                      <a:srgbClr val="0070C0"/>
                    </a:solidFill>
                  </a:rPr>
                  <a:t>2</a:t>
                </a:r>
                <a:r>
                  <a:rPr lang="en-US" sz="2200" dirty="0"/>
                  <a:t> =  </a:t>
                </a:r>
                <a:r>
                  <a:rPr lang="en-US" sz="2200" b="1" dirty="0"/>
                  <a:t>–6</a:t>
                </a:r>
                <a:endParaRPr lang="en-US" sz="2000" dirty="0"/>
              </a:p>
              <a:p>
                <a:pPr lvl="1">
                  <a:spcBef>
                    <a:spcPts val="1800"/>
                  </a:spcBef>
                </a:pPr>
                <a:r>
                  <a:rPr lang="en-US" sz="2200" dirty="0"/>
                  <a:t>-8 in </a:t>
                </a:r>
                <a:r>
                  <a:rPr lang="en-US" sz="2200" b="1" dirty="0">
                    <a:solidFill>
                      <a:srgbClr val="00B050"/>
                    </a:solidFill>
                  </a:rPr>
                  <a:t>two’s complement:                        </a:t>
                </a:r>
                <a:r>
                  <a:rPr lang="en-US" sz="2000" dirty="0">
                    <a:solidFill>
                      <a:srgbClr val="AB0000"/>
                    </a:solidFill>
                  </a:rPr>
                  <a:t>1</a:t>
                </a:r>
                <a:r>
                  <a:rPr lang="en-US" sz="2000" dirty="0">
                    <a:solidFill>
                      <a:srgbClr val="0070C0"/>
                    </a:solidFill>
                  </a:rPr>
                  <a:t>000</a:t>
                </a:r>
                <a:r>
                  <a:rPr lang="en-US" sz="2000" baseline="-25000" dirty="0"/>
                  <a:t>2</a:t>
                </a:r>
                <a:r>
                  <a:rPr lang="en-US" sz="2000" dirty="0"/>
                  <a:t> = </a:t>
                </a:r>
                <a:r>
                  <a:rPr lang="en-US" sz="2000" dirty="0">
                    <a:solidFill>
                      <a:srgbClr val="AB0000"/>
                    </a:solidFill>
                  </a:rPr>
                  <a:t>-2</a:t>
                </a:r>
                <a:r>
                  <a:rPr lang="en-US" sz="2000" baseline="30000" dirty="0">
                    <a:solidFill>
                      <a:srgbClr val="AB0000"/>
                    </a:solidFill>
                  </a:rPr>
                  <a:t>3 </a:t>
                </a:r>
                <a:r>
                  <a:rPr lang="en-US" sz="2000" dirty="0"/>
                  <a:t>+ </a:t>
                </a:r>
                <a:r>
                  <a:rPr lang="en-US" sz="2000" dirty="0">
                    <a:solidFill>
                      <a:srgbClr val="0070C0"/>
                    </a:solidFill>
                  </a:rPr>
                  <a:t>0 = </a:t>
                </a:r>
                <a:r>
                  <a:rPr lang="en-US" sz="2000" dirty="0">
                    <a:solidFill>
                      <a:srgbClr val="FF0000"/>
                    </a:solidFill>
                  </a:rPr>
                  <a:t>-8</a:t>
                </a:r>
              </a:p>
              <a:p>
                <a:pPr lvl="1">
                  <a:spcBef>
                    <a:spcPts val="1800"/>
                  </a:spcBef>
                </a:pPr>
                <a:r>
                  <a:rPr lang="en-US" sz="2200" dirty="0"/>
                  <a:t>-1 in </a:t>
                </a:r>
                <a:r>
                  <a:rPr lang="en-US" sz="2200" b="1" dirty="0">
                    <a:solidFill>
                      <a:srgbClr val="00B050"/>
                    </a:solidFill>
                  </a:rPr>
                  <a:t>two’s complement:</a:t>
                </a:r>
                <a:br>
                  <a:rPr lang="en-US" sz="2200" dirty="0"/>
                </a:br>
                <a:r>
                  <a:rPr lang="en-US" sz="2200" dirty="0">
                    <a:solidFill>
                      <a:srgbClr val="AB0000"/>
                    </a:solidFill>
                  </a:rPr>
                  <a:t>1</a:t>
                </a:r>
                <a:r>
                  <a:rPr lang="en-US" sz="2200" dirty="0">
                    <a:solidFill>
                      <a:srgbClr val="0070C0"/>
                    </a:solidFill>
                  </a:rPr>
                  <a:t>111</a:t>
                </a:r>
                <a:r>
                  <a:rPr lang="en-US" sz="2200" baseline="-25000" dirty="0"/>
                  <a:t>2</a:t>
                </a:r>
                <a:r>
                  <a:rPr lang="en-US" sz="2200" dirty="0"/>
                  <a:t> = </a:t>
                </a:r>
                <a:r>
                  <a:rPr lang="en-US" sz="2200" dirty="0">
                    <a:solidFill>
                      <a:srgbClr val="AB0000"/>
                    </a:solidFill>
                  </a:rPr>
                  <a:t>-2</a:t>
                </a:r>
                <a:r>
                  <a:rPr lang="en-US" sz="2200" baseline="30000" dirty="0">
                    <a:solidFill>
                      <a:srgbClr val="AB0000"/>
                    </a:solidFill>
                  </a:rPr>
                  <a:t>3 </a:t>
                </a:r>
                <a:r>
                  <a:rPr lang="en-US" sz="2200" dirty="0"/>
                  <a:t>+ </a:t>
                </a:r>
                <a:r>
                  <a:rPr lang="en-US" sz="2200" dirty="0">
                    <a:solidFill>
                      <a:srgbClr val="0070C0"/>
                    </a:solidFill>
                  </a:rPr>
                  <a:t>(2</a:t>
                </a:r>
                <a:r>
                  <a:rPr lang="en-US" sz="2200" baseline="30000" dirty="0">
                    <a:solidFill>
                      <a:srgbClr val="0070C0"/>
                    </a:solidFill>
                  </a:rPr>
                  <a:t>3</a:t>
                </a:r>
                <a:r>
                  <a:rPr lang="en-US" sz="2200" dirty="0">
                    <a:solidFill>
                      <a:srgbClr val="0070C0"/>
                    </a:solidFill>
                  </a:rPr>
                  <a:t> – 1) = </a:t>
                </a:r>
                <a:r>
                  <a:rPr lang="en-US" sz="2200" dirty="0">
                    <a:solidFill>
                      <a:srgbClr val="FF0000"/>
                    </a:solidFill>
                  </a:rPr>
                  <a:t>-8 </a:t>
                </a:r>
                <a:r>
                  <a:rPr lang="en-US" sz="2200" dirty="0">
                    <a:solidFill>
                      <a:srgbClr val="0070C0"/>
                    </a:solidFill>
                  </a:rPr>
                  <a:t>+ 7 =</a:t>
                </a:r>
                <a:r>
                  <a:rPr lang="en-US" sz="2200" b="1" dirty="0">
                    <a:solidFill>
                      <a:srgbClr val="0070C0"/>
                    </a:solidFill>
                  </a:rPr>
                  <a:t> -1</a:t>
                </a: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4D01DF7A-A0E9-CE97-7B24-D466E3B5DB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7"/>
              </p:nvPr>
            </p:nvSpPr>
            <p:spPr>
              <a:xfrm>
                <a:off x="941420" y="2454774"/>
                <a:ext cx="6134939" cy="3972559"/>
              </a:xfrm>
              <a:blipFill>
                <a:blip r:embed="rId12"/>
                <a:stretch>
                  <a:fillRect l="-1237" b="-952"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1" name="Group 40">
            <a:extLst>
              <a:ext uri="{FF2B5EF4-FFF2-40B4-BE49-F238E27FC236}">
                <a16:creationId xmlns:a16="http://schemas.microsoft.com/office/drawing/2014/main" id="{9D0ADF51-C909-E64A-A96B-E69C52E5449C}"/>
              </a:ext>
            </a:extLst>
          </p:cNvPr>
          <p:cNvGrpSpPr/>
          <p:nvPr/>
        </p:nvGrpSpPr>
        <p:grpSpPr>
          <a:xfrm>
            <a:off x="413759" y="1249498"/>
            <a:ext cx="7190263" cy="1086061"/>
            <a:chOff x="822959" y="1920239"/>
            <a:chExt cx="7021334" cy="108606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5E6C0018-2852-424D-BC45-390E4B3E3D31}"/>
                    </a:ext>
                  </a:extLst>
                </p:cNvPr>
                <p:cNvSpPr/>
                <p:nvPr>
                  <p:custDataLst>
                    <p:tags r:id="rId2"/>
                  </p:custDataLst>
                </p:nvPr>
              </p:nvSpPr>
              <p:spPr bwMode="auto">
                <a:xfrm>
                  <a:off x="822959" y="1920239"/>
                  <a:ext cx="7021334" cy="1086061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25400" cap="flat" cmpd="sng" algn="ctr">
                  <a:solidFill>
                    <a:srgbClr val="0070C0"/>
                  </a:solidFill>
                  <a:prstDash val="solid"/>
                  <a:round/>
                  <a:headEnd type="none" w="med" len="med"/>
                  <a:tailEnd type="triangl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i="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b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 b="0" i="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n</m:t>
                          </m:r>
                          <m:r>
                            <a:rPr lang="en-US" sz="2000" b="0" i="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−1</m:t>
                          </m:r>
                        </m:sub>
                      </m:sSub>
                    </m:oMath>
                  </a14:m>
                  <a:r>
                    <a:rPr kumimoji="0" lang="en-US" sz="2000" i="0" u="none" strike="noStrike" cap="none" normalizeH="0" baseline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latin typeface="Calibri" panose="020F0502020204030204" pitchFamily="34" charset="0"/>
                      <a:cs typeface="Calibri" panose="020F0502020204030204" pitchFamily="34" charset="0"/>
                    </a:rPr>
                    <a:t> </a:t>
                  </a:r>
                  <a:r>
                    <a:rPr kumimoji="0" lang="en-US" sz="2000" i="0" u="none" strike="noStrike" cap="none" normalizeH="0" dirty="0">
                      <a:ln>
                        <a:noFill/>
                      </a:ln>
                      <a:solidFill>
                        <a:schemeClr val="tx2"/>
                      </a:solidFill>
                      <a:effectLst/>
                      <a:latin typeface="Calibri" panose="020F0502020204030204" pitchFamily="34" charset="0"/>
                      <a:cs typeface="Calibri" panose="020F0502020204030204" pitchFamily="34" charset="0"/>
                    </a:rPr>
                    <a:t>weight is </a:t>
                  </a:r>
                  <a14:m>
                    <m:oMath xmlns:m="http://schemas.openxmlformats.org/officeDocument/2006/math">
                      <m:r>
                        <a:rPr kumimoji="0" lang="en-US" sz="2000" b="0" i="0" u="none" strike="noStrike" cap="none" normalizeH="0" smtClean="0">
                          <a:ln>
                            <a:noFill/>
                          </a:ln>
                          <a:solidFill>
                            <a:srgbClr val="AB0000"/>
                          </a:solidFill>
                          <a:effectLst/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(</m:t>
                      </m:r>
                      <m:r>
                        <a:rPr kumimoji="0" lang="en-US" sz="2000" b="1" i="0" u="none" strike="noStrike" cap="none" normalizeH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−</m:t>
                      </m:r>
                      <m:sSup>
                        <m:sSupPr>
                          <m:ctrlPr>
                            <a:rPr kumimoji="0" lang="en-US" sz="2000" b="1" i="1" u="none" strike="noStrike" cap="none" normalizeH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kumimoji="0" lang="en-US" sz="2000" b="1" i="0" u="none" strike="noStrike" cap="none" normalizeH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𝟐</m:t>
                          </m:r>
                        </m:e>
                        <m:sup>
                          <m:r>
                            <a:rPr kumimoji="0" lang="en-US" sz="2000" b="1" i="0" u="none" strike="noStrike" cap="none" normalizeH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𝐧</m:t>
                          </m:r>
                          <m:r>
                            <a:rPr kumimoji="0" lang="en-US" sz="2000" b="1" i="0" u="none" strike="noStrike" cap="none" normalizeH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−</m:t>
                          </m:r>
                          <m:r>
                            <a:rPr kumimoji="0" lang="en-US" sz="2000" b="1" i="0" u="none" strike="noStrike" cap="none" normalizeH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𝟏</m:t>
                          </m:r>
                        </m:sup>
                      </m:sSup>
                    </m:oMath>
                  </a14:m>
                  <a:r>
                    <a:rPr kumimoji="0" lang="en-US" sz="200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libri" panose="020F0502020204030204" pitchFamily="34" charset="0"/>
                      <a:cs typeface="Calibri" panose="020F0502020204030204" pitchFamily="34" charset="0"/>
                    </a:rPr>
                    <a:t>), </a:t>
                  </a:r>
                  <a:r>
                    <a:rPr kumimoji="0" lang="en-US" sz="2000" u="none" strike="noStrike" cap="none" normalizeH="0" baseline="0" dirty="0">
                      <a:ln>
                        <a:noFill/>
                      </a:ln>
                      <a:solidFill>
                        <a:schemeClr val="tx2"/>
                      </a:solidFill>
                      <a:effectLst/>
                      <a:latin typeface="Calibri" panose="020F0502020204030204" pitchFamily="34" charset="0"/>
                      <a:cs typeface="Calibri" panose="020F0502020204030204" pitchFamily="34" charset="0"/>
                    </a:rPr>
                    <a:t>all other bits:</a:t>
                  </a:r>
                  <a:r>
                    <a:rPr kumimoji="0" lang="en-US" sz="2000" u="none" strike="noStrike" cap="none" normalizeH="0" dirty="0">
                      <a:ln>
                        <a:noFill/>
                      </a:ln>
                      <a:solidFill>
                        <a:schemeClr val="tx2"/>
                      </a:solidFill>
                      <a:effectLst/>
                      <a:latin typeface="Calibri" panose="020F0502020204030204" pitchFamily="34" charset="0"/>
                      <a:cs typeface="Calibri" panose="020F0502020204030204" pitchFamily="34" charset="0"/>
                    </a:rPr>
                    <a:t> have positive weights </a:t>
                  </a:r>
                  <a14:m>
                    <m:oMath xmlns:m="http://schemas.openxmlformats.org/officeDocument/2006/math">
                      <m:r>
                        <a:rPr kumimoji="0" lang="en-US" sz="2000" b="0" i="0" u="none" strike="noStrike" cap="none" normalizeH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(+</m:t>
                      </m:r>
                      <m:sSup>
                        <m:sSupPr>
                          <m:ctrlPr>
                            <a:rPr kumimoji="0" lang="en-US" sz="2000" b="0" i="1" u="none" strike="noStrike" cap="none" normalizeH="0" smtClean="0">
                              <a:ln>
                                <a:noFill/>
                              </a:ln>
                              <a:solidFill>
                                <a:schemeClr val="tx2"/>
                              </a:solidFill>
                              <a:effectLst/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kumimoji="0" lang="en-US" sz="2000" b="0" i="0" u="none" strike="noStrike" cap="none" normalizeH="0" smtClean="0">
                              <a:ln>
                                <a:noFill/>
                              </a:ln>
                              <a:solidFill>
                                <a:schemeClr val="tx2"/>
                              </a:solidFill>
                              <a:effectLst/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2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kumimoji="0" lang="en-US" sz="2000" b="0" i="0" u="none" strike="noStrike" cap="none" normalizeH="0" smtClean="0">
                              <a:ln>
                                <a:noFill/>
                              </a:ln>
                              <a:solidFill>
                                <a:schemeClr val="tx2"/>
                              </a:solidFill>
                              <a:effectLst/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i</m:t>
                          </m:r>
                        </m:sup>
                      </m:sSup>
                    </m:oMath>
                  </a14:m>
                  <a:r>
                    <a:rPr kumimoji="0" lang="en-US" sz="200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libri" panose="020F0502020204030204" pitchFamily="34" charset="0"/>
                      <a:cs typeface="Calibri" panose="020F0502020204030204" pitchFamily="34" charset="0"/>
                    </a:rPr>
                    <a:t>)</a:t>
                  </a:r>
                </a:p>
              </p:txBody>
            </p:sp>
          </mc:Choice>
          <mc:Fallback xmlns=""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5E6C0018-2852-424D-BC45-390E4B3E3D3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>
                  <p:custDataLst>
                    <p:tags r:id="rId13"/>
                  </p:custDataLst>
                </p:nvPr>
              </p:nvSpPr>
              <p:spPr bwMode="auto">
                <a:xfrm>
                  <a:off x="822959" y="1920239"/>
                  <a:ext cx="7021334" cy="1086061"/>
                </a:xfrm>
                <a:prstGeom prst="rect">
                  <a:avLst/>
                </a:prstGeom>
                <a:blipFill>
                  <a:blip r:embed="rId14"/>
                  <a:stretch>
                    <a:fillRect t="-1136"/>
                  </a:stretch>
                </a:blipFill>
                <a:ln w="25400" cap="flat" cmpd="sng" algn="ctr">
                  <a:solidFill>
                    <a:srgbClr val="0070C0"/>
                  </a:solidFill>
                  <a:prstDash val="solid"/>
                  <a:round/>
                  <a:headEnd type="none" w="med" len="med"/>
                  <a:tailEnd type="triangle" w="med" len="med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27B1F950-EFF5-0844-95EA-89C6EC66CCE5}"/>
                </a:ext>
              </a:extLst>
            </p:cNvPr>
            <p:cNvGrpSpPr/>
            <p:nvPr/>
          </p:nvGrpSpPr>
          <p:grpSpPr>
            <a:xfrm>
              <a:off x="2436815" y="2500689"/>
              <a:ext cx="4000502" cy="381009"/>
              <a:chOff x="3724287" y="3378518"/>
              <a:chExt cx="2289770" cy="307942"/>
            </a:xfrm>
          </p:grpSpPr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32563865-794A-494B-9580-0740224F4BE9}"/>
                  </a:ext>
                </a:extLst>
              </p:cNvPr>
              <p:cNvSpPr/>
              <p:nvPr>
                <p:custDataLst>
                  <p:tags r:id="rId7"/>
                </p:custDataLst>
              </p:nvPr>
            </p:nvSpPr>
            <p:spPr bwMode="auto">
              <a:xfrm>
                <a:off x="4476582" y="3378519"/>
                <a:ext cx="1221329" cy="307934"/>
              </a:xfrm>
              <a:prstGeom prst="rect">
                <a:avLst/>
              </a:prstGeom>
              <a:solidFill>
                <a:srgbClr val="D0DAFF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dirty="0">
                    <a:solidFill>
                      <a:srgbClr val="0070C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Helvetica Neue Light" charset="0"/>
                  </a:rPr>
                  <a:t>. . .</a:t>
                </a:r>
                <a:endParaRPr kumimoji="0" lang="en-US" u="none" strike="noStrike" cap="none" normalizeH="0" baseline="0" dirty="0">
                  <a:ln>
                    <a:noFill/>
                  </a:ln>
                  <a:solidFill>
                    <a:srgbClr val="0070C0"/>
                  </a:solidFill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Helvetica Neue Light" charset="0"/>
                </a:endParaRPr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708EB914-D32E-1A46-89F8-47615F3AD36F}"/>
                  </a:ext>
                </a:extLst>
              </p:cNvPr>
              <p:cNvSpPr/>
              <p:nvPr>
                <p:custDataLst>
                  <p:tags r:id="rId8"/>
                </p:custDataLst>
              </p:nvPr>
            </p:nvSpPr>
            <p:spPr bwMode="auto">
              <a:xfrm>
                <a:off x="5646087" y="3378518"/>
                <a:ext cx="367970" cy="307934"/>
              </a:xfrm>
              <a:prstGeom prst="rect">
                <a:avLst/>
              </a:prstGeom>
              <a:solidFill>
                <a:srgbClr val="D0DAFF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u="none" strike="noStrike" cap="none" normalizeH="0" baseline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Helvetica Neue Light" charset="0"/>
                  </a:rPr>
                  <a:t>b</a:t>
                </a:r>
                <a:r>
                  <a:rPr kumimoji="0" lang="en-US" u="none" strike="noStrike" cap="none" normalizeH="0" baseline="-25000" dirty="0">
                    <a:ln>
                      <a:noFill/>
                    </a:ln>
                    <a:solidFill>
                      <a:srgbClr val="0070C0"/>
                    </a:solidFill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Helvetica Neue Light" charset="0"/>
                  </a:rPr>
                  <a:t>0</a:t>
                </a:r>
                <a:endParaRPr kumimoji="0" lang="en-US" u="none" strike="noStrike" cap="none" normalizeH="0" baseline="0" dirty="0">
                  <a:ln>
                    <a:noFill/>
                  </a:ln>
                  <a:solidFill>
                    <a:srgbClr val="0070C0"/>
                  </a:solidFill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Helvetica Neue Light" charset="0"/>
                </a:endParaRPr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64A4DFE2-4A68-F44B-9184-D25FBF1E8171}"/>
                  </a:ext>
                </a:extLst>
              </p:cNvPr>
              <p:cNvSpPr/>
              <p:nvPr>
                <p:custDataLst>
                  <p:tags r:id="rId9"/>
                </p:custDataLst>
              </p:nvPr>
            </p:nvSpPr>
            <p:spPr bwMode="auto">
              <a:xfrm>
                <a:off x="3724287" y="3378526"/>
                <a:ext cx="395163" cy="307934"/>
              </a:xfrm>
              <a:prstGeom prst="rect">
                <a:avLst/>
              </a:prstGeom>
              <a:solidFill>
                <a:srgbClr val="FFDBD0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u="none" strike="noStrike" cap="none" normalizeH="0" baseline="0" dirty="0">
                    <a:ln>
                      <a:noFill/>
                    </a:ln>
                    <a:solidFill>
                      <a:srgbClr val="AB0000"/>
                    </a:solidFill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Helvetica Neue Light" charset="0"/>
                  </a:rPr>
                  <a:t>b</a:t>
                </a:r>
                <a:r>
                  <a:rPr lang="en-US" baseline="-25000" dirty="0">
                    <a:solidFill>
                      <a:srgbClr val="AB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Helvetica Neue Light" charset="0"/>
                  </a:rPr>
                  <a:t>n</a:t>
                </a:r>
                <a:r>
                  <a:rPr kumimoji="0" lang="en-US" u="none" strike="noStrike" cap="none" normalizeH="0" baseline="-25000" dirty="0">
                    <a:ln>
                      <a:noFill/>
                    </a:ln>
                    <a:solidFill>
                      <a:srgbClr val="AB0000"/>
                    </a:solidFill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Helvetica Neue Light" charset="0"/>
                  </a:rPr>
                  <a:t>-1</a:t>
                </a:r>
                <a:endParaRPr kumimoji="0" lang="en-US" u="none" strike="noStrike" cap="none" normalizeH="0" baseline="0" dirty="0">
                  <a:ln>
                    <a:noFill/>
                  </a:ln>
                  <a:solidFill>
                    <a:srgbClr val="AB0000"/>
                  </a:solidFill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Helvetica Neue Light" charset="0"/>
                </a:endParaRPr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00601EF6-5DA6-1B4C-863A-33DE74E9C580}"/>
                  </a:ext>
                </a:extLst>
              </p:cNvPr>
              <p:cNvSpPr/>
              <p:nvPr>
                <p:custDataLst>
                  <p:tags r:id="rId10"/>
                </p:custDataLst>
              </p:nvPr>
            </p:nvSpPr>
            <p:spPr bwMode="auto">
              <a:xfrm>
                <a:off x="4119453" y="3378519"/>
                <a:ext cx="357130" cy="307934"/>
              </a:xfrm>
              <a:prstGeom prst="rect">
                <a:avLst/>
              </a:prstGeom>
              <a:solidFill>
                <a:srgbClr val="D0DAFF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u="none" strike="noStrike" cap="none" normalizeH="0" baseline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Helvetica Neue Light" charset="0"/>
                  </a:rPr>
                  <a:t>b</a:t>
                </a:r>
                <a:r>
                  <a:rPr lang="en-US" baseline="-25000" dirty="0">
                    <a:solidFill>
                      <a:srgbClr val="0070C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Helvetica Neue Light" charset="0"/>
                  </a:rPr>
                  <a:t>n</a:t>
                </a:r>
                <a:r>
                  <a:rPr kumimoji="0" lang="en-US" u="none" strike="noStrike" cap="none" normalizeH="0" baseline="-25000" dirty="0">
                    <a:ln>
                      <a:noFill/>
                    </a:ln>
                    <a:solidFill>
                      <a:srgbClr val="0070C0"/>
                    </a:solidFill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Helvetica Neue Light" charset="0"/>
                  </a:rPr>
                  <a:t>-2</a:t>
                </a:r>
                <a:endParaRPr kumimoji="0" lang="en-US" u="none" strike="noStrike" cap="none" normalizeH="0" baseline="0" dirty="0">
                  <a:ln>
                    <a:noFill/>
                  </a:ln>
                  <a:solidFill>
                    <a:srgbClr val="0070C0"/>
                  </a:solidFill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Helvetica Neue Light" charset="0"/>
                </a:endParaRPr>
              </a:p>
            </p:txBody>
          </p:sp>
        </p:grp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C09A32DE-0A8B-5B46-867E-B431D363B684}"/>
                </a:ext>
              </a:extLst>
            </p:cNvPr>
            <p:cNvCxnSpPr/>
            <p:nvPr>
              <p:custDataLst>
                <p:tags r:id="rId3"/>
              </p:custDataLst>
            </p:nvPr>
          </p:nvCxnSpPr>
          <p:spPr bwMode="auto">
            <a:xfrm flipH="1">
              <a:off x="3464825" y="2295618"/>
              <a:ext cx="381000" cy="304800"/>
            </a:xfrm>
            <a:prstGeom prst="straightConnector1">
              <a:avLst/>
            </a:prstGeom>
            <a:noFill/>
            <a:ln w="254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B35D41AE-6110-5B40-9AAE-0E8B53B3D21F}"/>
                </a:ext>
              </a:extLst>
            </p:cNvPr>
            <p:cNvCxnSpPr>
              <a:cxnSpLocks/>
            </p:cNvCxnSpPr>
            <p:nvPr>
              <p:custDataLst>
                <p:tags r:id="rId4"/>
              </p:custDataLst>
            </p:nvPr>
          </p:nvCxnSpPr>
          <p:spPr bwMode="auto">
            <a:xfrm>
              <a:off x="5766821" y="2256862"/>
              <a:ext cx="236155" cy="365760"/>
            </a:xfrm>
            <a:prstGeom prst="straightConnector1">
              <a:avLst/>
            </a:prstGeom>
            <a:noFill/>
            <a:ln w="254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CB24F203-2C24-BE47-8AB4-5B3DB9352000}"/>
                </a:ext>
              </a:extLst>
            </p:cNvPr>
            <p:cNvCxnSpPr/>
            <p:nvPr>
              <p:custDataLst>
                <p:tags r:id="rId5"/>
              </p:custDataLst>
            </p:nvPr>
          </p:nvCxnSpPr>
          <p:spPr bwMode="auto">
            <a:xfrm>
              <a:off x="4814256" y="2317822"/>
              <a:ext cx="0" cy="365760"/>
            </a:xfrm>
            <a:prstGeom prst="straightConnector1">
              <a:avLst/>
            </a:prstGeom>
            <a:noFill/>
            <a:ln w="254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D56A9258-55A6-184E-AFAC-83E87FC9A6B5}"/>
                </a:ext>
              </a:extLst>
            </p:cNvPr>
            <p:cNvCxnSpPr>
              <a:cxnSpLocks/>
            </p:cNvCxnSpPr>
            <p:nvPr>
              <p:custDataLst>
                <p:tags r:id="rId6"/>
              </p:custDataLst>
            </p:nvPr>
          </p:nvCxnSpPr>
          <p:spPr bwMode="auto">
            <a:xfrm>
              <a:off x="2775726" y="2256862"/>
              <a:ext cx="0" cy="308279"/>
            </a:xfrm>
            <a:prstGeom prst="straightConnector1">
              <a:avLst/>
            </a:prstGeom>
            <a:noFill/>
            <a:ln w="25400" cap="flat" cmpd="sng" algn="ctr">
              <a:solidFill>
                <a:srgbClr val="AB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73AE37D-0625-7F4E-A705-F9BE1AC0FD3B}"/>
                  </a:ext>
                </a:extLst>
              </p:cNvPr>
              <p:cNvSpPr txBox="1"/>
              <p:nvPr>
                <p:custDataLst>
                  <p:tags r:id="rId1"/>
                </p:custDataLst>
              </p:nvPr>
            </p:nvSpPr>
            <p:spPr>
              <a:xfrm>
                <a:off x="201514" y="713170"/>
                <a:ext cx="7880285" cy="37766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0" tIns="0" rIns="0" bIns="0" numCol="1" spcCol="38100" rtlCol="0" anchor="ctr">
                <a:spAutoFit/>
              </a:bodyPr>
              <a:lstStyle/>
              <a:p>
                <a:pPr algn="ctr" defTabSz="825500" hangingPunc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</m:ctrlPr>
                        </m:sSupPr>
                        <m:e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𝟐</m:t>
                          </m:r>
                        </m:e>
                        <m:sup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′</m:t>
                          </m:r>
                        </m:sup>
                      </m:sSup>
                      <m:r>
                        <a:rPr kumimoji="0" lang="en-US" sz="2400" b="1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Helvetica Light"/>
                        </a:rPr>
                        <m:t>𝒔</m:t>
                      </m:r>
                      <m:r>
                        <a:rPr kumimoji="0" lang="en-US" sz="2400" b="1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Helvetica Light"/>
                        </a:rPr>
                        <m:t> </m:t>
                      </m:r>
                      <m:r>
                        <a:rPr kumimoji="0" lang="en-US" sz="2400" b="1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Helvetica Light"/>
                        </a:rPr>
                        <m:t>𝑪𝒐𝒎𝒑</m:t>
                      </m:r>
                      <m:r>
                        <a:rPr kumimoji="0" lang="en-US" sz="2400" b="1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Helvetica Light"/>
                        </a:rPr>
                        <m:t>=</m:t>
                      </m:r>
                      <m:sSup>
                        <m:sSupPr>
                          <m:ctrlP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24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−</m:t>
                              </m:r>
                              <m:r>
                                <a:rPr lang="en-US" sz="24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US" sz="24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𝒏</m:t>
                              </m:r>
                              <m:r>
                                <a:rPr lang="en-US" sz="24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−</m:t>
                              </m:r>
                              <m:r>
                                <a:rPr lang="en-US" sz="24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𝟏</m:t>
                              </m:r>
                            </m:sub>
                          </m:sSub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𝟐</m:t>
                          </m:r>
                        </m:e>
                        <m:sup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𝒏</m:t>
                          </m:r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−</m:t>
                          </m:r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𝟏</m:t>
                          </m:r>
                        </m:sup>
                      </m:sSup>
                      <m:r>
                        <a:rPr kumimoji="0" lang="en-US" sz="2400" b="1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Helvetica Light"/>
                        </a:rPr>
                        <m:t>+ </m:t>
                      </m:r>
                      <m:sSup>
                        <m:sSupPr>
                          <m:ctrlP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US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𝒏</m:t>
                              </m:r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−</m:t>
                              </m:r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𝟐</m:t>
                              </m:r>
                            </m:sub>
                          </m:sSub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𝟐</m:t>
                          </m:r>
                        </m:e>
                        <m:sup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𝒏</m:t>
                          </m:r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−</m:t>
                          </m:r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𝟐</m:t>
                          </m:r>
                        </m:sup>
                      </m:sSup>
                      <m:r>
                        <a:rPr kumimoji="0" lang="en-US" sz="2400" b="1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Helvetica Light"/>
                        </a:rPr>
                        <m:t>+ …+ </m:t>
                      </m:r>
                      <m:sSup>
                        <m:sSupPr>
                          <m:ctrlP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𝟏</m:t>
                              </m:r>
                            </m:sub>
                          </m:sSub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𝟐</m:t>
                          </m:r>
                        </m:e>
                        <m:sup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𝟏</m:t>
                          </m:r>
                        </m:sup>
                      </m:sSup>
                      <m:r>
                        <a:rPr kumimoji="0" lang="en-US" sz="2400" b="1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Helvetica Light"/>
                        </a:rPr>
                        <m:t>+ </m:t>
                      </m:r>
                      <m:sSub>
                        <m:sSubPr>
                          <m:ctrlP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</m:ctrlPr>
                        </m:sSubPr>
                        <m:e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𝒃</m:t>
                          </m:r>
                        </m:e>
                        <m:sub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𝟎</m:t>
                          </m:r>
                        </m:sub>
                      </m:sSub>
                      <m:sSup>
                        <m:sSupPr>
                          <m:ctrl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𝟐</m:t>
                          </m:r>
                        </m:e>
                        <m:sup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𝟎</m:t>
                          </m:r>
                        </m:sup>
                      </m:sSup>
                    </m:oMath>
                  </m:oMathPara>
                </a14:m>
                <a:endParaRPr kumimoji="0" lang="en-US" sz="2200" b="1" i="0" u="none" strike="noStrike" cap="none" spc="0" normalizeH="0" baseline="0" dirty="0">
                  <a:ln>
                    <a:noFill/>
                  </a:ln>
                  <a:solidFill>
                    <a:srgbClr val="0070C0"/>
                  </a:solidFill>
                  <a:effectLst/>
                  <a:uFillTx/>
                  <a:latin typeface="Courier New" panose="02070309020205020404" pitchFamily="49" charset="0"/>
                  <a:cs typeface="Courier New" panose="02070309020205020404" pitchFamily="49" charset="0"/>
                  <a:sym typeface="Helvetica Light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73AE37D-0625-7F4E-A705-F9BE1AC0FD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5"/>
                </p:custDataLst>
              </p:nvPr>
            </p:nvSpPr>
            <p:spPr>
              <a:xfrm>
                <a:off x="201514" y="713170"/>
                <a:ext cx="7880285" cy="377667"/>
              </a:xfrm>
              <a:prstGeom prst="rect">
                <a:avLst/>
              </a:prstGeom>
              <a:blipFill>
                <a:blip r:embed="rId16"/>
                <a:stretch>
                  <a:fillRect l="-1608" t="-10000" b="-3333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CB4CBADA-712E-6C48-8099-1AF4B8DCA318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BC32D93-E672-49E3-9753-E082DA5469BF}"/>
              </a:ext>
            </a:extLst>
          </p:cNvPr>
          <p:cNvPicPr>
            <a:picLocks noChangeAspect="1"/>
          </p:cNvPicPr>
          <p:nvPr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58349" y="1443136"/>
            <a:ext cx="4366723" cy="4510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369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animBg="1"/>
      <p:bldP spid="16" grpId="0"/>
      <p:bldP spid="1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960BCBE-32F3-014F-8FA8-ABEBEA6364F5}"/>
              </a:ext>
            </a:extLst>
          </p:cNvPr>
          <p:cNvSpPr/>
          <p:nvPr/>
        </p:nvSpPr>
        <p:spPr>
          <a:xfrm>
            <a:off x="1624875" y="926690"/>
            <a:ext cx="8376567" cy="351366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5E2C669A-4162-FBA3-6C9B-F12238A192E8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2265782" y="4565280"/>
            <a:ext cx="7509986" cy="1991596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400" dirty="0"/>
              <a:t>Bitwise operators are applied independently to each of the </a:t>
            </a:r>
            <a:r>
              <a:rPr lang="en-US" sz="2400" u="sng" dirty="0"/>
              <a:t>corresponding</a:t>
            </a:r>
            <a:r>
              <a:rPr lang="en-US" sz="2400" dirty="0"/>
              <a:t> bit positions in each variable</a:t>
            </a:r>
            <a:endParaRPr lang="en-US" sz="2400" dirty="0">
              <a:solidFill>
                <a:srgbClr val="0070C0"/>
              </a:solidFill>
            </a:endParaRPr>
          </a:p>
          <a:p>
            <a:r>
              <a:rPr lang="en-US" sz="2400" dirty="0">
                <a:solidFill>
                  <a:srgbClr val="0070C0"/>
                </a:solidFill>
              </a:rPr>
              <a:t>Each bit position of the result depends </a:t>
            </a:r>
            <a:r>
              <a:rPr lang="en-US" sz="2400" u="sng" dirty="0">
                <a:solidFill>
                  <a:srgbClr val="0070C0"/>
                </a:solidFill>
              </a:rPr>
              <a:t>only</a:t>
            </a:r>
            <a:r>
              <a:rPr lang="en-US" sz="2400" dirty="0">
                <a:solidFill>
                  <a:srgbClr val="0070C0"/>
                </a:solidFill>
              </a:rPr>
              <a:t> on bits in the </a:t>
            </a:r>
            <a:r>
              <a:rPr lang="en-US" sz="2400" dirty="0">
                <a:solidFill>
                  <a:srgbClr val="FF0000"/>
                </a:solidFill>
              </a:rPr>
              <a:t>same bit position </a:t>
            </a:r>
            <a:r>
              <a:rPr lang="en-US" sz="2400" dirty="0">
                <a:solidFill>
                  <a:srgbClr val="0070C0"/>
                </a:solidFill>
              </a:rPr>
              <a:t>within the operands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0709085-9307-6D4B-B06A-39EF6856E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Bitwise Operation?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0872F68-0764-0046-BFC3-99F5DDCBA0E3}"/>
              </a:ext>
            </a:extLst>
          </p:cNvPr>
          <p:cNvGraphicFramePr>
            <a:graphicFrameLocks noGrp="1"/>
          </p:cNvGraphicFramePr>
          <p:nvPr/>
        </p:nvGraphicFramePr>
        <p:xfrm>
          <a:off x="1624875" y="1287400"/>
          <a:ext cx="7800834" cy="2794275"/>
        </p:xfrm>
        <a:graphic>
          <a:graphicData uri="http://schemas.openxmlformats.org/drawingml/2006/table">
            <a:tbl>
              <a:tblPr firstRow="1" firstCol="1" bandRow="1"/>
              <a:tblGrid>
                <a:gridCol w="1472746">
                  <a:extLst>
                    <a:ext uri="{9D8B030D-6E8A-4147-A177-3AD203B41FA5}">
                      <a16:colId xmlns:a16="http://schemas.microsoft.com/office/drawing/2014/main" val="2452404202"/>
                    </a:ext>
                  </a:extLst>
                </a:gridCol>
                <a:gridCol w="788633">
                  <a:extLst>
                    <a:ext uri="{9D8B030D-6E8A-4147-A177-3AD203B41FA5}">
                      <a16:colId xmlns:a16="http://schemas.microsoft.com/office/drawing/2014/main" val="3565367705"/>
                    </a:ext>
                  </a:extLst>
                </a:gridCol>
                <a:gridCol w="790539">
                  <a:extLst>
                    <a:ext uri="{9D8B030D-6E8A-4147-A177-3AD203B41FA5}">
                      <a16:colId xmlns:a16="http://schemas.microsoft.com/office/drawing/2014/main" val="2951595851"/>
                    </a:ext>
                  </a:extLst>
                </a:gridCol>
                <a:gridCol w="788633">
                  <a:extLst>
                    <a:ext uri="{9D8B030D-6E8A-4147-A177-3AD203B41FA5}">
                      <a16:colId xmlns:a16="http://schemas.microsoft.com/office/drawing/2014/main" val="2646633516"/>
                    </a:ext>
                  </a:extLst>
                </a:gridCol>
                <a:gridCol w="792436">
                  <a:extLst>
                    <a:ext uri="{9D8B030D-6E8A-4147-A177-3AD203B41FA5}">
                      <a16:colId xmlns:a16="http://schemas.microsoft.com/office/drawing/2014/main" val="2030632157"/>
                    </a:ext>
                  </a:extLst>
                </a:gridCol>
                <a:gridCol w="792436">
                  <a:extLst>
                    <a:ext uri="{9D8B030D-6E8A-4147-A177-3AD203B41FA5}">
                      <a16:colId xmlns:a16="http://schemas.microsoft.com/office/drawing/2014/main" val="194243522"/>
                    </a:ext>
                  </a:extLst>
                </a:gridCol>
                <a:gridCol w="790539">
                  <a:extLst>
                    <a:ext uri="{9D8B030D-6E8A-4147-A177-3AD203B41FA5}">
                      <a16:colId xmlns:a16="http://schemas.microsoft.com/office/drawing/2014/main" val="1165046985"/>
                    </a:ext>
                  </a:extLst>
                </a:gridCol>
                <a:gridCol w="792436">
                  <a:extLst>
                    <a:ext uri="{9D8B030D-6E8A-4147-A177-3AD203B41FA5}">
                      <a16:colId xmlns:a16="http://schemas.microsoft.com/office/drawing/2014/main" val="901581374"/>
                    </a:ext>
                  </a:extLst>
                </a:gridCol>
                <a:gridCol w="792436">
                  <a:extLst>
                    <a:ext uri="{9D8B030D-6E8A-4147-A177-3AD203B41FA5}">
                      <a16:colId xmlns:a16="http://schemas.microsoft.com/office/drawing/2014/main" val="213463203"/>
                    </a:ext>
                  </a:extLst>
                </a:gridCol>
              </a:tblGrid>
              <a:tr h="55885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 =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2400" baseline="-25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2400" baseline="-25000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2400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8099583"/>
                  </a:ext>
                </a:extLst>
              </a:tr>
              <a:tr h="55885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&lt;op&gt;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&lt;op&gt;</a:t>
                      </a:r>
                      <a:r>
                        <a:rPr lang="en-US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&lt;op&gt;</a:t>
                      </a:r>
                      <a:r>
                        <a:rPr lang="en-US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&lt;op&gt;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&lt;op&gt;</a:t>
                      </a:r>
                      <a:r>
                        <a:rPr lang="en-US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&lt;op&gt;</a:t>
                      </a:r>
                      <a:r>
                        <a:rPr lang="en-US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&lt;op&gt;</a:t>
                      </a:r>
                      <a:r>
                        <a:rPr lang="en-US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&lt;op&gt;</a:t>
                      </a:r>
                      <a:r>
                        <a:rPr lang="en-US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67401634"/>
                  </a:ext>
                </a:extLst>
              </a:tr>
              <a:tr h="55885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 =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2400" baseline="-25000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2400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6807101"/>
                  </a:ext>
                </a:extLst>
              </a:tr>
              <a:tr h="55885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54069400"/>
                  </a:ext>
                </a:extLst>
              </a:tr>
              <a:tr h="55885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result =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2400" baseline="-25000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2400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6574299"/>
                  </a:ext>
                </a:extLst>
              </a:tr>
            </a:tbl>
          </a:graphicData>
        </a:graphic>
      </p:graphicFrame>
      <p:sp>
        <p:nvSpPr>
          <p:cNvPr id="7" name="Down Arrow 6">
            <a:extLst>
              <a:ext uri="{FF2B5EF4-FFF2-40B4-BE49-F238E27FC236}">
                <a16:creationId xmlns:a16="http://schemas.microsoft.com/office/drawing/2014/main" id="{A3D76139-EC38-7E40-984F-62F5B9B98767}"/>
              </a:ext>
            </a:extLst>
          </p:cNvPr>
          <p:cNvSpPr/>
          <p:nvPr/>
        </p:nvSpPr>
        <p:spPr>
          <a:xfrm>
            <a:off x="5786933" y="3079881"/>
            <a:ext cx="170933" cy="32565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3FD456A-70FA-BC44-B488-BBDE7A6BAE27}"/>
              </a:ext>
            </a:extLst>
          </p:cNvPr>
          <p:cNvSpPr/>
          <p:nvPr/>
        </p:nvSpPr>
        <p:spPr>
          <a:xfrm>
            <a:off x="5444216" y="1146677"/>
            <a:ext cx="853446" cy="3063182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8E944E-EB7C-9B41-933F-1BE01483FA5D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1" name="Down Arrow 10">
            <a:extLst>
              <a:ext uri="{FF2B5EF4-FFF2-40B4-BE49-F238E27FC236}">
                <a16:creationId xmlns:a16="http://schemas.microsoft.com/office/drawing/2014/main" id="{228A59B0-B994-5D4A-BBDF-ECCE0802B64A}"/>
              </a:ext>
            </a:extLst>
          </p:cNvPr>
          <p:cNvSpPr/>
          <p:nvPr/>
        </p:nvSpPr>
        <p:spPr>
          <a:xfrm>
            <a:off x="6611696" y="3072492"/>
            <a:ext cx="170933" cy="32565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Down Arrow 11">
            <a:extLst>
              <a:ext uri="{FF2B5EF4-FFF2-40B4-BE49-F238E27FC236}">
                <a16:creationId xmlns:a16="http://schemas.microsoft.com/office/drawing/2014/main" id="{48472BBB-2B9E-1647-9B01-8CCCE2860FC9}"/>
              </a:ext>
            </a:extLst>
          </p:cNvPr>
          <p:cNvSpPr/>
          <p:nvPr/>
        </p:nvSpPr>
        <p:spPr>
          <a:xfrm>
            <a:off x="7354154" y="3079881"/>
            <a:ext cx="170933" cy="32565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Down Arrow 12">
            <a:extLst>
              <a:ext uri="{FF2B5EF4-FFF2-40B4-BE49-F238E27FC236}">
                <a16:creationId xmlns:a16="http://schemas.microsoft.com/office/drawing/2014/main" id="{F68563D0-4A9A-284B-950E-ADC4BE2619AC}"/>
              </a:ext>
            </a:extLst>
          </p:cNvPr>
          <p:cNvSpPr/>
          <p:nvPr/>
        </p:nvSpPr>
        <p:spPr>
          <a:xfrm>
            <a:off x="8198284" y="3079881"/>
            <a:ext cx="170933" cy="32565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Down Arrow 13">
            <a:extLst>
              <a:ext uri="{FF2B5EF4-FFF2-40B4-BE49-F238E27FC236}">
                <a16:creationId xmlns:a16="http://schemas.microsoft.com/office/drawing/2014/main" id="{6753670E-4433-2F4B-AB3D-CB2A7D02E2D4}"/>
              </a:ext>
            </a:extLst>
          </p:cNvPr>
          <p:cNvSpPr/>
          <p:nvPr/>
        </p:nvSpPr>
        <p:spPr>
          <a:xfrm>
            <a:off x="9021700" y="3072851"/>
            <a:ext cx="170933" cy="32565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Down Arrow 14">
            <a:extLst>
              <a:ext uri="{FF2B5EF4-FFF2-40B4-BE49-F238E27FC236}">
                <a16:creationId xmlns:a16="http://schemas.microsoft.com/office/drawing/2014/main" id="{B858A4B3-7423-824C-8374-929750E1AEC4}"/>
              </a:ext>
            </a:extLst>
          </p:cNvPr>
          <p:cNvSpPr/>
          <p:nvPr/>
        </p:nvSpPr>
        <p:spPr>
          <a:xfrm>
            <a:off x="3428365" y="3072492"/>
            <a:ext cx="170933" cy="32565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Down Arrow 15">
            <a:extLst>
              <a:ext uri="{FF2B5EF4-FFF2-40B4-BE49-F238E27FC236}">
                <a16:creationId xmlns:a16="http://schemas.microsoft.com/office/drawing/2014/main" id="{0FC16365-B0EC-6344-B409-49AC67FAFB0E}"/>
              </a:ext>
            </a:extLst>
          </p:cNvPr>
          <p:cNvSpPr/>
          <p:nvPr/>
        </p:nvSpPr>
        <p:spPr>
          <a:xfrm>
            <a:off x="4188775" y="3083750"/>
            <a:ext cx="170933" cy="32565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Down Arrow 16">
            <a:extLst>
              <a:ext uri="{FF2B5EF4-FFF2-40B4-BE49-F238E27FC236}">
                <a16:creationId xmlns:a16="http://schemas.microsoft.com/office/drawing/2014/main" id="{F4BA9528-03F3-CE47-8E9F-010EF50C3A3E}"/>
              </a:ext>
            </a:extLst>
          </p:cNvPr>
          <p:cNvSpPr/>
          <p:nvPr/>
        </p:nvSpPr>
        <p:spPr>
          <a:xfrm>
            <a:off x="4987520" y="3079881"/>
            <a:ext cx="170933" cy="32565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8905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654165D1-2266-9E4F-8FF9-2F78B298F88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06755" y="904714"/>
            <a:ext cx="5245585" cy="541802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9AA1F59F-EA65-8A44-96C0-0168CF3E7CB8}"/>
                  </a:ext>
                </a:extLst>
              </p:cNvPr>
              <p:cNvSpPr>
                <a:spLocks noGrp="1"/>
              </p:cNvSpPr>
              <p:nvPr>
                <p:ph sz="quarter" idx="15"/>
              </p:nvPr>
            </p:nvSpPr>
            <p:spPr>
              <a:xfrm>
                <a:off x="174676" y="1216213"/>
                <a:ext cx="6632079" cy="4953475"/>
              </a:xfr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en-US" sz="2000" dirty="0"/>
                  <a:t>Positive numbers encoded same as unsigned numbers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dirty="0"/>
                  <a:t>All </a:t>
                </a:r>
                <a:r>
                  <a:rPr lang="en-US" dirty="0">
                    <a:solidFill>
                      <a:schemeClr val="accent5"/>
                    </a:solidFill>
                  </a:rPr>
                  <a:t>negative values</a:t>
                </a:r>
                <a:r>
                  <a:rPr lang="en-US" dirty="0"/>
                  <a:t> have a </a:t>
                </a:r>
                <a:r>
                  <a:rPr lang="en-US" dirty="0">
                    <a:solidFill>
                      <a:schemeClr val="accent5"/>
                    </a:solidFill>
                  </a:rPr>
                  <a:t>one in the leftmost bit 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dirty="0"/>
                  <a:t>All </a:t>
                </a:r>
                <a:r>
                  <a:rPr lang="en-US" dirty="0">
                    <a:solidFill>
                      <a:schemeClr val="accent5"/>
                    </a:solidFill>
                  </a:rPr>
                  <a:t>positive values </a:t>
                </a:r>
                <a:r>
                  <a:rPr lang="en-US" dirty="0"/>
                  <a:t>have a </a:t>
                </a:r>
                <a:r>
                  <a:rPr lang="en-US" dirty="0">
                    <a:solidFill>
                      <a:schemeClr val="accent5"/>
                    </a:solidFill>
                  </a:rPr>
                  <a:t>zero in the leftmost bit </a:t>
                </a:r>
              </a:p>
              <a:p>
                <a:pPr lvl="1"/>
                <a:r>
                  <a:rPr lang="en-US" dirty="0"/>
                  <a:t>This implies that 0 is a positive value 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dirty="0">
                    <a:solidFill>
                      <a:srgbClr val="C00000"/>
                    </a:solidFill>
                  </a:rPr>
                  <a:t>Only one zero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2000" b="1" dirty="0"/>
                  <a:t>For n bits, Number range is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pPr>
                      <m:e>
                        <m:r>
                          <a:rPr lang="en-US" sz="20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 −(</m:t>
                        </m:r>
                        <m:r>
                          <a:rPr lang="en-US" sz="20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𝟐</m:t>
                        </m:r>
                      </m:e>
                      <m:sup>
                        <m:r>
                          <a:rPr lang="en-US" sz="20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𝒏</m:t>
                        </m:r>
                        <m:r>
                          <a:rPr lang="en-US" sz="20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−</m:t>
                        </m:r>
                        <m:r>
                          <a:rPr lang="en-US" sz="20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𝟏</m:t>
                        </m:r>
                      </m:sup>
                    </m:sSup>
                  </m:oMath>
                </a14:m>
                <a:r>
                  <a:rPr lang="en-US" sz="2000" b="1" dirty="0">
                    <a:solidFill>
                      <a:srgbClr val="0070C0"/>
                    </a:solidFill>
                  </a:rPr>
                  <a:t>) 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pPr>
                      <m:e>
                        <m:r>
                          <a:rPr lang="en-US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 +(</m:t>
                        </m:r>
                        <m:r>
                          <a:rPr lang="en-US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𝟐</m:t>
                        </m:r>
                      </m:e>
                      <m:sup>
                        <m:r>
                          <a:rPr lang="en-US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𝒏</m:t>
                        </m:r>
                        <m:r>
                          <a:rPr lang="en-US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−</m:t>
                        </m:r>
                        <m:r>
                          <a:rPr lang="en-US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𝟏</m:t>
                        </m:r>
                      </m:sup>
                    </m:sSup>
                  </m:oMath>
                </a14:m>
                <a:r>
                  <a:rPr lang="en-US" sz="2000" b="1" dirty="0">
                    <a:solidFill>
                      <a:srgbClr val="0070C0"/>
                    </a:solidFill>
                  </a:rPr>
                  <a:t> - 1)</a:t>
                </a:r>
                <a:endParaRPr lang="en-US" b="1" dirty="0"/>
              </a:p>
              <a:p>
                <a:pPr lvl="1"/>
                <a:r>
                  <a:rPr lang="en-US" dirty="0"/>
                  <a:t>Negative values </a:t>
                </a:r>
                <a:r>
                  <a:rPr lang="en-US" dirty="0">
                    <a:solidFill>
                      <a:schemeClr val="accent5"/>
                    </a:solidFill>
                  </a:rPr>
                  <a:t>“go 1 further”</a:t>
                </a:r>
                <a:r>
                  <a:rPr lang="en-US" dirty="0"/>
                  <a:t> than the positive values 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dirty="0"/>
                  <a:t>Example: the range for 8 bits:</a:t>
                </a:r>
                <a:br>
                  <a:rPr lang="en-US" dirty="0"/>
                </a:br>
                <a:r>
                  <a:rPr lang="en-US" dirty="0"/>
                  <a:t>	</a:t>
                </a:r>
                <a:r>
                  <a:rPr lang="en-US" b="1" dirty="0"/>
                  <a:t>-128</a:t>
                </a:r>
                <a:r>
                  <a:rPr lang="en-US" dirty="0"/>
                  <a:t>, -127, .. 0, .. 126, </a:t>
                </a:r>
                <a:r>
                  <a:rPr lang="en-US" b="1" dirty="0"/>
                  <a:t>+127 </a:t>
                </a:r>
                <a:endParaRPr lang="en-US" dirty="0"/>
              </a:p>
              <a:p>
                <a:pPr>
                  <a:lnSpc>
                    <a:spcPct val="100000"/>
                  </a:lnSpc>
                </a:pPr>
                <a:r>
                  <a:rPr lang="en-US" dirty="0"/>
                  <a:t>Example  the range for 32 bits:</a:t>
                </a:r>
                <a:br>
                  <a:rPr lang="en-US" dirty="0"/>
                </a:br>
                <a:r>
                  <a:rPr lang="en-US" dirty="0"/>
                  <a:t>	</a:t>
                </a:r>
                <a:r>
                  <a:rPr lang="en-US" b="1" dirty="0"/>
                  <a:t>-2147483648 </a:t>
                </a:r>
                <a:r>
                  <a:rPr lang="en-US" dirty="0"/>
                  <a:t>.. 0, .. </a:t>
                </a:r>
                <a:r>
                  <a:rPr lang="en-US" b="1" dirty="0"/>
                  <a:t>+2147483647 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i="1" dirty="0">
                    <a:solidFill>
                      <a:srgbClr val="0070C0"/>
                    </a:solidFill>
                  </a:rPr>
                  <a:t>Arithmetic is the same as with unsigned binary!  </a:t>
                </a:r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9AA1F59F-EA65-8A44-96C0-0168CF3E7C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5"/>
              </p:nvPr>
            </p:nvSpPr>
            <p:spPr>
              <a:xfrm>
                <a:off x="174676" y="1216213"/>
                <a:ext cx="6632079" cy="4953475"/>
              </a:xfrm>
              <a:blipFill>
                <a:blip r:embed="rId3"/>
                <a:stretch>
                  <a:fillRect l="-763" t="-510" r="-573" b="-765"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56F9CA5F-2E60-F244-B63E-0C5E88081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485" y="193831"/>
            <a:ext cx="10515600" cy="455275"/>
          </a:xfrm>
        </p:spPr>
        <p:txBody>
          <a:bodyPr/>
          <a:lstStyle/>
          <a:p>
            <a:r>
              <a:rPr lang="en-US" dirty="0"/>
              <a:t>2's Complement Signed Integer Method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2C56CC-218D-0240-8B4B-77B4D5C8A90F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614850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528B8720-C364-2E4B-87F6-12979326915F}"/>
                  </a:ext>
                </a:extLst>
              </p:cNvPr>
              <p:cNvSpPr>
                <a:spLocks noGrp="1"/>
              </p:cNvSpPr>
              <p:nvPr>
                <p:ph sz="quarter" idx="15"/>
              </p:nvPr>
            </p:nvSpPr>
            <p:spPr>
              <a:xfrm>
                <a:off x="136240" y="1003963"/>
                <a:ext cx="11886404" cy="5126016"/>
              </a:xfr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 sz="2000" dirty="0"/>
                  <a:t>Sometimes you need to work with integers encoded with different number of bits</a:t>
                </a:r>
              </a:p>
              <a:p>
                <a:pPr marL="0" indent="0">
                  <a:buNone/>
                </a:pPr>
                <a:r>
                  <a:rPr lang="en-US" sz="2000" dirty="0"/>
                  <a:t>	</a:t>
                </a:r>
                <a:r>
                  <a:rPr lang="en-US" sz="2000" b="1" dirty="0"/>
                  <a:t> 8 bits (char)  </a:t>
                </a:r>
                <a:r>
                  <a:rPr lang="en-US" sz="2000" dirty="0"/>
                  <a:t>-&gt; (16 bits) </a:t>
                </a:r>
                <a:r>
                  <a:rPr lang="en-US" sz="2000" b="1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short</a:t>
                </a:r>
                <a:r>
                  <a:rPr lang="en-US" sz="2000" dirty="0"/>
                  <a:t> -&gt; (32 bits) </a:t>
                </a:r>
                <a:r>
                  <a:rPr lang="en-US" sz="2000" b="1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int</a:t>
                </a:r>
                <a:endParaRPr lang="en-US" sz="2000" dirty="0"/>
              </a:p>
              <a:p>
                <a:r>
                  <a:rPr lang="en-US" sz="2000" b="1" dirty="0"/>
                  <a:t>Sign extension increases the number of bits: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sz="2000" b="1" dirty="0"/>
                  <a:t>-bit </a:t>
                </a:r>
                <a:r>
                  <a:rPr lang="en-US" sz="2000" dirty="0"/>
                  <a:t>wide signed integer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dirty="0"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r>
                  <a:rPr lang="en-US" sz="2000" dirty="0"/>
                  <a:t>, </a:t>
                </a:r>
                <a:r>
                  <a:rPr lang="en-US" sz="2000" b="1" i="1" dirty="0">
                    <a:solidFill>
                      <a:srgbClr val="FF0000"/>
                    </a:solidFill>
                  </a:rPr>
                  <a:t>EXPANDS</a:t>
                </a:r>
                <a:r>
                  <a:rPr lang="en-US" sz="2000" dirty="0"/>
                  <a:t> to a </a:t>
                </a:r>
                <a:r>
                  <a:rPr lang="en-US" sz="2000" b="1" i="1" dirty="0">
                    <a:solidFill>
                      <a:srgbClr val="FF0000"/>
                    </a:solidFill>
                  </a:rPr>
                  <a:t>wider</a:t>
                </a:r>
                <a:r>
                  <a:rPr lang="en-US" sz="2000" dirty="0"/>
                  <a:t> n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 dirty="0">
                        <a:solidFill>
                          <a:srgbClr val="0070C0"/>
                        </a:solidFill>
                      </a:rPr>
                      <m:t>−</m:t>
                    </m:r>
                    <m:r>
                      <m:rPr>
                        <m:nor/>
                      </m:rPr>
                      <a:rPr lang="en-US" sz="2000" dirty="0">
                        <a:solidFill>
                          <a:srgbClr val="0070C0"/>
                        </a:solidFill>
                      </a:rPr>
                      <m:t>bit</m:t>
                    </m:r>
                  </m:oMath>
                </a14:m>
                <a:r>
                  <a:rPr lang="en-US" sz="2000" dirty="0">
                    <a:solidFill>
                      <a:srgbClr val="0070C0"/>
                    </a:solidFill>
                  </a:rPr>
                  <a:t> </a:t>
                </a:r>
                <a:r>
                  <a:rPr lang="en-US" sz="2000" dirty="0"/>
                  <a:t>+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000" dirty="0"/>
                  <a:t>-bit signed integer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2000" dirty="0"/>
                  <a:t> where </a:t>
                </a:r>
                <a:r>
                  <a:rPr lang="en-US" sz="2000" i="1" dirty="0">
                    <a:solidFill>
                      <a:srgbClr val="FF0000"/>
                    </a:solidFill>
                  </a:rPr>
                  <a:t>both have the same value</a:t>
                </a:r>
                <a:endParaRPr lang="en-US" sz="2000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r>
                  <a:rPr lang="en-US" sz="2000" b="1" dirty="0">
                    <a:solidFill>
                      <a:srgbClr val="0070C0"/>
                    </a:solidFill>
                  </a:rPr>
                  <a:t>Unsigned</a:t>
                </a:r>
                <a:r>
                  <a:rPr lang="en-US" sz="2000" dirty="0"/>
                  <a:t> </a:t>
                </a:r>
              </a:p>
              <a:p>
                <a:r>
                  <a:rPr lang="en-US" sz="2000" dirty="0"/>
                  <a:t>Just add leading zeroes to the left side</a:t>
                </a:r>
              </a:p>
              <a:p>
                <a:pPr marL="0" indent="0">
                  <a:buNone/>
                </a:pPr>
                <a:r>
                  <a:rPr lang="en-US" sz="2000" b="1" dirty="0">
                    <a:solidFill>
                      <a:srgbClr val="0070C0"/>
                    </a:solidFill>
                  </a:rPr>
                  <a:t>Two’s Complement Signed:</a:t>
                </a:r>
              </a:p>
              <a:p>
                <a:r>
                  <a:rPr lang="en-US" sz="2000" dirty="0">
                    <a:solidFill>
                      <a:schemeClr val="accent1"/>
                    </a:solidFill>
                  </a:rPr>
                  <a:t>If positive</a:t>
                </a:r>
                <a:r>
                  <a:rPr lang="en-US" sz="2000" dirty="0"/>
                  <a:t>, add leading </a:t>
                </a:r>
                <a:r>
                  <a:rPr lang="en-US" sz="2000" dirty="0">
                    <a:solidFill>
                      <a:schemeClr val="accent1"/>
                    </a:solidFill>
                  </a:rPr>
                  <a:t>zeroes on the left</a:t>
                </a:r>
              </a:p>
              <a:p>
                <a:pPr lvl="1"/>
                <a:r>
                  <a:rPr lang="en-US" sz="2000" dirty="0"/>
                  <a:t>Observe: Positive stay positive</a:t>
                </a:r>
              </a:p>
              <a:p>
                <a:r>
                  <a:rPr lang="en-US" sz="2000" dirty="0">
                    <a:solidFill>
                      <a:schemeClr val="accent1"/>
                    </a:solidFill>
                  </a:rPr>
                  <a:t>If negative</a:t>
                </a:r>
                <a:r>
                  <a:rPr lang="en-US" sz="2000" dirty="0"/>
                  <a:t>, add </a:t>
                </a:r>
                <a:r>
                  <a:rPr lang="en-US" sz="2000" dirty="0">
                    <a:solidFill>
                      <a:schemeClr val="accent1"/>
                    </a:solidFill>
                  </a:rPr>
                  <a:t>leading ones on the left</a:t>
                </a:r>
              </a:p>
              <a:p>
                <a:pPr lvl="1"/>
                <a:r>
                  <a:rPr lang="en-US" sz="2000" dirty="0"/>
                  <a:t>Observe: Negative stays negative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528B8720-C364-2E4B-87F6-12979326915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5"/>
              </p:nvPr>
            </p:nvSpPr>
            <p:spPr>
              <a:xfrm>
                <a:off x="136240" y="1003963"/>
                <a:ext cx="11886404" cy="5126016"/>
              </a:xfrm>
              <a:blipFill>
                <a:blip r:embed="rId40"/>
                <a:stretch>
                  <a:fillRect l="-533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48825C65-CB2E-B448-965C-57A3E269D8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538" y="290782"/>
            <a:ext cx="11532240" cy="533017"/>
          </a:xfrm>
        </p:spPr>
        <p:txBody>
          <a:bodyPr/>
          <a:lstStyle/>
          <a:p>
            <a:r>
              <a:rPr lang="en-US" dirty="0"/>
              <a:t>Sign Extension (how type promotion works)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CD9FFE3-5767-6A42-91A9-917451A41F98}"/>
              </a:ext>
            </a:extLst>
          </p:cNvPr>
          <p:cNvGrpSpPr/>
          <p:nvPr/>
        </p:nvGrpSpPr>
        <p:grpSpPr>
          <a:xfrm>
            <a:off x="4892581" y="2463135"/>
            <a:ext cx="7158156" cy="3562522"/>
            <a:chOff x="4728248" y="2986519"/>
            <a:chExt cx="7158156" cy="3562522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327D3C2E-7546-F746-93BE-49FDA3C42D52}"/>
                </a:ext>
              </a:extLst>
            </p:cNvPr>
            <p:cNvGrpSpPr/>
            <p:nvPr/>
          </p:nvGrpSpPr>
          <p:grpSpPr>
            <a:xfrm>
              <a:off x="4728248" y="2986519"/>
              <a:ext cx="7158156" cy="3360378"/>
              <a:chOff x="2578100" y="4450588"/>
              <a:chExt cx="4516438" cy="2012121"/>
            </a:xfrm>
          </p:grpSpPr>
          <p:grpSp>
            <p:nvGrpSpPr>
              <p:cNvPr id="9" name="Group 7">
                <a:extLst>
                  <a:ext uri="{FF2B5EF4-FFF2-40B4-BE49-F238E27FC236}">
                    <a16:creationId xmlns:a16="http://schemas.microsoft.com/office/drawing/2014/main" id="{F1227EB4-36EA-1E47-A4D0-C6147296C26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578100" y="4616449"/>
                <a:ext cx="4508500" cy="1841499"/>
                <a:chOff x="1816" y="2563"/>
                <a:chExt cx="2840" cy="1160"/>
              </a:xfrm>
            </p:grpSpPr>
            <p:grpSp>
              <p:nvGrpSpPr>
                <p:cNvPr id="19" name="Group 8">
                  <a:extLst>
                    <a:ext uri="{FF2B5EF4-FFF2-40B4-BE49-F238E27FC236}">
                      <a16:creationId xmlns:a16="http://schemas.microsoft.com/office/drawing/2014/main" id="{C6E0CC9A-FC77-324F-9EE0-82584F6033C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928" y="2633"/>
                  <a:ext cx="1728" cy="144"/>
                  <a:chOff x="2928" y="2633"/>
                  <a:chExt cx="1728" cy="144"/>
                </a:xfrm>
              </p:grpSpPr>
              <p:sp>
                <p:nvSpPr>
                  <p:cNvPr id="47" name="Rectangle 9">
                    <a:extLst>
                      <a:ext uri="{FF2B5EF4-FFF2-40B4-BE49-F238E27FC236}">
                        <a16:creationId xmlns:a16="http://schemas.microsoft.com/office/drawing/2014/main" id="{18A94C9C-835D-B347-9DB9-6087BE90D6AB}"/>
                      </a:ext>
                    </a:extLst>
                  </p:cNvPr>
                  <p:cNvSpPr>
                    <a:spLocks noChangeArrowheads="1"/>
                  </p:cNvSpPr>
                  <p:nvPr>
                    <p:custDataLst>
                      <p:tags r:id="rId32"/>
                    </p:custDataLst>
                  </p:nvPr>
                </p:nvSpPr>
                <p:spPr bwMode="auto">
                  <a:xfrm>
                    <a:off x="2928" y="2633"/>
                    <a:ext cx="144" cy="144"/>
                  </a:xfrm>
                  <a:prstGeom prst="rect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>
                      <a:lnSpc>
                        <a:spcPct val="100000"/>
                      </a:lnSpc>
                      <a:buFont typeface="Times New Roman" charset="0"/>
                      <a:buNone/>
                      <a:defRPr/>
                    </a:pPr>
                    <a:endParaRPr lang="en-US" dirty="0">
                      <a:latin typeface="Calibri" panose="020F0502020204030204" pitchFamily="34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8" name="Rectangle 10">
                    <a:extLst>
                      <a:ext uri="{FF2B5EF4-FFF2-40B4-BE49-F238E27FC236}">
                        <a16:creationId xmlns:a16="http://schemas.microsoft.com/office/drawing/2014/main" id="{90782C22-A832-4047-AF4C-B20D09A48B6B}"/>
                      </a:ext>
                    </a:extLst>
                  </p:cNvPr>
                  <p:cNvSpPr>
                    <a:spLocks noChangeArrowheads="1"/>
                  </p:cNvSpPr>
                  <p:nvPr>
                    <p:custDataLst>
                      <p:tags r:id="rId33"/>
                    </p:custDataLst>
                  </p:nvPr>
                </p:nvSpPr>
                <p:spPr bwMode="auto">
                  <a:xfrm>
                    <a:off x="3072" y="2633"/>
                    <a:ext cx="144" cy="144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pPr algn="ctr">
                      <a:lnSpc>
                        <a:spcPct val="100000"/>
                      </a:lnSpc>
                    </a:pPr>
                    <a:endParaRPr lang="en-US" dirty="0">
                      <a:latin typeface="Calibri" panose="020F0502020204030204" pitchFamily="34" charset="0"/>
                    </a:endParaRPr>
                  </a:p>
                </p:txBody>
              </p:sp>
              <p:sp>
                <p:nvSpPr>
                  <p:cNvPr id="49" name="Rectangle 11">
                    <a:extLst>
                      <a:ext uri="{FF2B5EF4-FFF2-40B4-BE49-F238E27FC236}">
                        <a16:creationId xmlns:a16="http://schemas.microsoft.com/office/drawing/2014/main" id="{51843E96-AE90-264C-9961-1CD5439B6F0E}"/>
                      </a:ext>
                    </a:extLst>
                  </p:cNvPr>
                  <p:cNvSpPr>
                    <a:spLocks noChangeArrowheads="1"/>
                  </p:cNvSpPr>
                  <p:nvPr>
                    <p:custDataLst>
                      <p:tags r:id="rId34"/>
                    </p:custDataLst>
                  </p:nvPr>
                </p:nvSpPr>
                <p:spPr bwMode="auto">
                  <a:xfrm>
                    <a:off x="3216" y="2633"/>
                    <a:ext cx="144" cy="144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pPr algn="ctr">
                      <a:lnSpc>
                        <a:spcPct val="100000"/>
                      </a:lnSpc>
                    </a:pPr>
                    <a:endParaRPr lang="en-US" dirty="0">
                      <a:latin typeface="Calibri" panose="020F0502020204030204" pitchFamily="34" charset="0"/>
                    </a:endParaRPr>
                  </a:p>
                </p:txBody>
              </p:sp>
              <p:sp>
                <p:nvSpPr>
                  <p:cNvPr id="50" name="Rectangle 12">
                    <a:extLst>
                      <a:ext uri="{FF2B5EF4-FFF2-40B4-BE49-F238E27FC236}">
                        <a16:creationId xmlns:a16="http://schemas.microsoft.com/office/drawing/2014/main" id="{2669631A-BF90-0041-9A89-7541A21D037F}"/>
                      </a:ext>
                    </a:extLst>
                  </p:cNvPr>
                  <p:cNvSpPr>
                    <a:spLocks noChangeArrowheads="1"/>
                  </p:cNvSpPr>
                  <p:nvPr>
                    <p:custDataLst>
                      <p:tags r:id="rId35"/>
                    </p:custDataLst>
                  </p:nvPr>
                </p:nvSpPr>
                <p:spPr bwMode="auto">
                  <a:xfrm>
                    <a:off x="4224" y="2633"/>
                    <a:ext cx="144" cy="144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pPr algn="ctr">
                      <a:lnSpc>
                        <a:spcPct val="100000"/>
                      </a:lnSpc>
                    </a:pPr>
                    <a:endParaRPr lang="en-US" dirty="0">
                      <a:latin typeface="Calibri" panose="020F0502020204030204" pitchFamily="34" charset="0"/>
                    </a:endParaRPr>
                  </a:p>
                </p:txBody>
              </p:sp>
              <p:sp>
                <p:nvSpPr>
                  <p:cNvPr id="51" name="Rectangle 13">
                    <a:extLst>
                      <a:ext uri="{FF2B5EF4-FFF2-40B4-BE49-F238E27FC236}">
                        <a16:creationId xmlns:a16="http://schemas.microsoft.com/office/drawing/2014/main" id="{D5550C62-B664-0046-9087-A0898AD6377F}"/>
                      </a:ext>
                    </a:extLst>
                  </p:cNvPr>
                  <p:cNvSpPr>
                    <a:spLocks noChangeArrowheads="1"/>
                  </p:cNvSpPr>
                  <p:nvPr>
                    <p:custDataLst>
                      <p:tags r:id="rId36"/>
                    </p:custDataLst>
                  </p:nvPr>
                </p:nvSpPr>
                <p:spPr bwMode="auto">
                  <a:xfrm>
                    <a:off x="4368" y="2633"/>
                    <a:ext cx="144" cy="144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pPr algn="ctr">
                      <a:lnSpc>
                        <a:spcPct val="100000"/>
                      </a:lnSpc>
                    </a:pPr>
                    <a:endParaRPr lang="en-US" dirty="0">
                      <a:latin typeface="Calibri" panose="020F0502020204030204" pitchFamily="34" charset="0"/>
                    </a:endParaRPr>
                  </a:p>
                </p:txBody>
              </p:sp>
              <p:sp>
                <p:nvSpPr>
                  <p:cNvPr id="52" name="Rectangle 14">
                    <a:extLst>
                      <a:ext uri="{FF2B5EF4-FFF2-40B4-BE49-F238E27FC236}">
                        <a16:creationId xmlns:a16="http://schemas.microsoft.com/office/drawing/2014/main" id="{B539ABEB-8E28-9347-8B55-ED9C084DC052}"/>
                      </a:ext>
                    </a:extLst>
                  </p:cNvPr>
                  <p:cNvSpPr>
                    <a:spLocks noChangeArrowheads="1"/>
                  </p:cNvSpPr>
                  <p:nvPr>
                    <p:custDataLst>
                      <p:tags r:id="rId37"/>
                    </p:custDataLst>
                  </p:nvPr>
                </p:nvSpPr>
                <p:spPr bwMode="auto">
                  <a:xfrm>
                    <a:off x="4512" y="2633"/>
                    <a:ext cx="144" cy="144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pPr algn="ctr">
                      <a:lnSpc>
                        <a:spcPct val="100000"/>
                      </a:lnSpc>
                    </a:pPr>
                    <a:endParaRPr lang="en-US" dirty="0">
                      <a:latin typeface="Calibri" panose="020F0502020204030204" pitchFamily="34" charset="0"/>
                    </a:endParaRPr>
                  </a:p>
                </p:txBody>
              </p:sp>
              <p:sp>
                <p:nvSpPr>
                  <p:cNvPr id="53" name="Rectangle 15">
                    <a:extLst>
                      <a:ext uri="{FF2B5EF4-FFF2-40B4-BE49-F238E27FC236}">
                        <a16:creationId xmlns:a16="http://schemas.microsoft.com/office/drawing/2014/main" id="{1F14B6E6-9E95-3D43-A5B0-1DB1070FFE53}"/>
                      </a:ext>
                    </a:extLst>
                  </p:cNvPr>
                  <p:cNvSpPr>
                    <a:spLocks noChangeArrowheads="1"/>
                  </p:cNvSpPr>
                  <p:nvPr>
                    <p:custDataLst>
                      <p:tags r:id="rId38"/>
                    </p:custDataLst>
                  </p:nvPr>
                </p:nvSpPr>
                <p:spPr bwMode="auto">
                  <a:xfrm>
                    <a:off x="3360" y="2633"/>
                    <a:ext cx="864" cy="144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pPr algn="ctr">
                      <a:lnSpc>
                        <a:spcPct val="100000"/>
                      </a:lnSpc>
                    </a:pPr>
                    <a:r>
                      <a:rPr lang="en-US" dirty="0">
                        <a:latin typeface="Calibri" panose="020F0502020204030204" pitchFamily="34" charset="0"/>
                      </a:rPr>
                      <a:t>• • •</a:t>
                    </a:r>
                  </a:p>
                </p:txBody>
              </p: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0" name="Rectangle 16">
                      <a:extLst>
                        <a:ext uri="{FF2B5EF4-FFF2-40B4-BE49-F238E27FC236}">
                          <a16:creationId xmlns:a16="http://schemas.microsoft.com/office/drawing/2014/main" id="{0EEFACE2-511B-4C44-9BDB-ABC4FB74AE41}"/>
                        </a:ext>
                      </a:extLst>
                    </p:cNvPr>
                    <p:cNvSpPr>
                      <a:spLocks noChangeArrowheads="1"/>
                    </p:cNvSpPr>
                    <p:nvPr>
                      <p:custDataLst>
                        <p:tags r:id="rId7"/>
                      </p:custDataLst>
                    </p:nvPr>
                  </p:nvSpPr>
                  <p:spPr bwMode="auto">
                    <a:xfrm>
                      <a:off x="2678" y="2563"/>
                      <a:ext cx="264" cy="285"/>
                    </a:xfrm>
                    <a:prstGeom prst="rect">
                      <a:avLst/>
                    </a:prstGeom>
                    <a:noFill/>
                    <a:ln w="25400">
                      <a:noFill/>
                      <a:miter lim="800000"/>
                      <a:headEnd/>
                      <a:tailEnd/>
                    </a:ln>
                  </p:spPr>
                  <p:txBody>
                    <a:bodyPr wrap="none">
                      <a:prstTxWarp prst="textNoShape">
                        <a:avLst/>
                      </a:prstTxWarp>
                      <a:spAutoFit/>
                    </a:bodyPr>
                    <a:lstStyle/>
                    <a:p>
                      <a:pPr algn="ctr">
                        <a:lnSpc>
                          <a:spcPct val="100000"/>
                        </a:lnSpc>
                      </a:pP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sz="2400" i="0" dirty="0" smtClean="0">
                              <a:latin typeface="Cambria Math" panose="02040503050406030204" pitchFamily="18" charset="0"/>
                            </a:rPr>
                            <m:t>X</m:t>
                          </m:r>
                        </m:oMath>
                      </a14:m>
                      <a:r>
                        <a:rPr lang="en-US" dirty="0">
                          <a:latin typeface="Times" pitchFamily="34" charset="0"/>
                        </a:rPr>
                        <a:t> </a:t>
                      </a:r>
                      <a:endParaRPr lang="en-US" dirty="0">
                        <a:latin typeface="Symbol" pitchFamily="34" charset="2"/>
                      </a:endParaRPr>
                    </a:p>
                  </p:txBody>
                </p:sp>
              </mc:Choice>
              <mc:Fallback xmlns="">
                <p:sp>
                  <p:nvSpPr>
                    <p:cNvPr id="56338" name="Rectangle 16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>
                      <p:custDataLst>
                        <p:tags r:id="rId50"/>
                      </p:custDataLst>
                    </p:nvPr>
                  </p:nvSpPr>
                  <p:spPr bwMode="auto">
                    <a:xfrm>
                      <a:off x="2678" y="2563"/>
                      <a:ext cx="264" cy="285"/>
                    </a:xfrm>
                    <a:prstGeom prst="rect">
                      <a:avLst/>
                    </a:prstGeom>
                    <a:blipFill rotWithShape="0">
                      <a:blip r:embed="rId51"/>
                      <a:stretch>
                        <a:fillRect l="-4412"/>
                      </a:stretch>
                    </a:blipFill>
                    <a:ln w="25400">
                      <a:noFill/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1" name="Rectangle 17">
                      <a:extLst>
                        <a:ext uri="{FF2B5EF4-FFF2-40B4-BE49-F238E27FC236}">
                          <a16:creationId xmlns:a16="http://schemas.microsoft.com/office/drawing/2014/main" id="{E396F014-5C6D-9741-821D-9F802AD4CF72}"/>
                        </a:ext>
                      </a:extLst>
                    </p:cNvPr>
                    <p:cNvSpPr>
                      <a:spLocks noChangeArrowheads="1"/>
                    </p:cNvSpPr>
                    <p:nvPr>
                      <p:custDataLst>
                        <p:tags r:id="rId8"/>
                      </p:custDataLst>
                    </p:nvPr>
                  </p:nvSpPr>
                  <p:spPr bwMode="auto">
                    <a:xfrm>
                      <a:off x="1816" y="3432"/>
                      <a:ext cx="317" cy="291"/>
                    </a:xfrm>
                    <a:prstGeom prst="rect">
                      <a:avLst/>
                    </a:prstGeom>
                    <a:noFill/>
                    <a:ln w="25400">
                      <a:noFill/>
                      <a:miter lim="800000"/>
                      <a:headEnd/>
                      <a:tailEnd/>
                    </a:ln>
                  </p:spPr>
                  <p:txBody>
                    <a:bodyPr wrap="none">
                      <a:prstTxWarp prst="textNoShape">
                        <a:avLst/>
                      </a:prstTxWarp>
                      <a:spAutoFit/>
                    </a:bodyPr>
                    <a:lstStyle/>
                    <a:p>
                      <a:pPr>
                        <a:lnSpc>
                          <a:spcPct val="100000"/>
                        </a:lnSpc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m:rPr>
                                <m:sty m:val="p"/>
                              </m:rPr>
                              <a:rPr lang="en-US" sz="2400" i="0" dirty="0" smtClean="0">
                                <a:latin typeface="Cambria Math" panose="02040503050406030204" pitchFamily="18" charset="0"/>
                              </a:rPr>
                              <m:t>X</m:t>
                            </m:r>
                            <m:r>
                              <a:rPr lang="en-US" sz="2400" i="0" dirty="0" smtClean="0">
                                <a:latin typeface="Cambria Math" panose="02040503050406030204" pitchFamily="18" charset="0"/>
                              </a:rPr>
                              <m:t>ʹ</m:t>
                            </m:r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21" name="Rectangle 17">
                      <a:extLst>
                        <a:ext uri="{FF2B5EF4-FFF2-40B4-BE49-F238E27FC236}">
                          <a16:creationId xmlns:a16="http://schemas.microsoft.com/office/drawing/2014/main" id="{E396F014-5C6D-9741-821D-9F802AD4CF72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>
                      <p:custDataLst>
                        <p:tags r:id="rId52"/>
                      </p:custDataLst>
                    </p:nvPr>
                  </p:nvSpPr>
                  <p:spPr bwMode="auto">
                    <a:xfrm>
                      <a:off x="1816" y="3432"/>
                      <a:ext cx="317" cy="291"/>
                    </a:xfrm>
                    <a:prstGeom prst="rect">
                      <a:avLst/>
                    </a:prstGeom>
                    <a:blipFill>
                      <a:blip r:embed="rId53"/>
                      <a:stretch>
                        <a:fillRect/>
                      </a:stretch>
                    </a:blipFill>
                    <a:ln w="25400">
                      <a:noFill/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22" name="Line 18">
                  <a:extLst>
                    <a:ext uri="{FF2B5EF4-FFF2-40B4-BE49-F238E27FC236}">
                      <a16:creationId xmlns:a16="http://schemas.microsoft.com/office/drawing/2014/main" id="{D7348BBF-213F-FD4D-BB38-FBF048410FBE}"/>
                    </a:ext>
                  </a:extLst>
                </p:cNvPr>
                <p:cNvSpPr>
                  <a:spLocks noChangeShapeType="1"/>
                </p:cNvSpPr>
                <p:nvPr>
                  <p:custDataLst>
                    <p:tags r:id="rId9"/>
                  </p:custDataLst>
                </p:nvPr>
              </p:nvSpPr>
              <p:spPr bwMode="auto">
                <a:xfrm>
                  <a:off x="2997" y="2823"/>
                  <a:ext cx="0" cy="576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23" name="Line 19">
                  <a:extLst>
                    <a:ext uri="{FF2B5EF4-FFF2-40B4-BE49-F238E27FC236}">
                      <a16:creationId xmlns:a16="http://schemas.microsoft.com/office/drawing/2014/main" id="{82D6F246-F394-274B-974C-A816BE5578C6}"/>
                    </a:ext>
                  </a:extLst>
                </p:cNvPr>
                <p:cNvSpPr>
                  <a:spLocks noChangeShapeType="1"/>
                </p:cNvSpPr>
                <p:nvPr>
                  <p:custDataLst>
                    <p:tags r:id="rId10"/>
                  </p:custDataLst>
                </p:nvPr>
              </p:nvSpPr>
              <p:spPr bwMode="auto">
                <a:xfrm flipH="1">
                  <a:off x="2870" y="2823"/>
                  <a:ext cx="127" cy="576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Calibri" panose="020F0502020204030204" pitchFamily="34" charset="0"/>
                  </a:endParaRPr>
                </a:p>
              </p:txBody>
            </p:sp>
            <p:grpSp>
              <p:nvGrpSpPr>
                <p:cNvPr id="24" name="Group 20">
                  <a:extLst>
                    <a:ext uri="{FF2B5EF4-FFF2-40B4-BE49-F238E27FC236}">
                      <a16:creationId xmlns:a16="http://schemas.microsoft.com/office/drawing/2014/main" id="{AC7C6F72-5D4B-2842-AE0C-108D1658CEB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064" y="3455"/>
                  <a:ext cx="2592" cy="145"/>
                  <a:chOff x="2064" y="3455"/>
                  <a:chExt cx="2592" cy="145"/>
                </a:xfrm>
              </p:grpSpPr>
              <p:sp>
                <p:nvSpPr>
                  <p:cNvPr id="34" name="Rectangle 21">
                    <a:extLst>
                      <a:ext uri="{FF2B5EF4-FFF2-40B4-BE49-F238E27FC236}">
                        <a16:creationId xmlns:a16="http://schemas.microsoft.com/office/drawing/2014/main" id="{4B7EC5A7-1AD6-AA46-BE2F-D0F9D7DB7CB7}"/>
                      </a:ext>
                    </a:extLst>
                  </p:cNvPr>
                  <p:cNvSpPr>
                    <a:spLocks noChangeArrowheads="1"/>
                  </p:cNvSpPr>
                  <p:nvPr>
                    <p:custDataLst>
                      <p:tags r:id="rId20"/>
                    </p:custDataLst>
                  </p:nvPr>
                </p:nvSpPr>
                <p:spPr bwMode="auto">
                  <a:xfrm>
                    <a:off x="2352" y="3456"/>
                    <a:ext cx="288" cy="144"/>
                  </a:xfrm>
                  <a:prstGeom prst="rect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pPr algn="ctr">
                      <a:lnSpc>
                        <a:spcPct val="100000"/>
                      </a:lnSpc>
                      <a:buFont typeface="Times New Roman" pitchFamily="-109" charset="0"/>
                      <a:buNone/>
                      <a:defRPr/>
                    </a:pPr>
                    <a:r>
                      <a:rPr lang="en-US" dirty="0">
                        <a:latin typeface="Calibri" panose="020F0502020204030204" pitchFamily="34" charset="0"/>
                        <a:ea typeface="DejaVu Sans" charset="0"/>
                        <a:cs typeface="DejaVu Sans" charset="0"/>
                      </a:rPr>
                      <a:t>• • •</a:t>
                    </a:r>
                  </a:p>
                </p:txBody>
              </p:sp>
              <p:sp>
                <p:nvSpPr>
                  <p:cNvPr id="35" name="Rectangle 22">
                    <a:extLst>
                      <a:ext uri="{FF2B5EF4-FFF2-40B4-BE49-F238E27FC236}">
                        <a16:creationId xmlns:a16="http://schemas.microsoft.com/office/drawing/2014/main" id="{209DFD00-D91A-D845-8A65-5905AAE22135}"/>
                      </a:ext>
                    </a:extLst>
                  </p:cNvPr>
                  <p:cNvSpPr>
                    <a:spLocks noChangeArrowheads="1"/>
                  </p:cNvSpPr>
                  <p:nvPr>
                    <p:custDataLst>
                      <p:tags r:id="rId21"/>
                    </p:custDataLst>
                  </p:nvPr>
                </p:nvSpPr>
                <p:spPr bwMode="auto">
                  <a:xfrm>
                    <a:off x="2784" y="3456"/>
                    <a:ext cx="144" cy="144"/>
                  </a:xfrm>
                  <a:prstGeom prst="rect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>
                      <a:lnSpc>
                        <a:spcPct val="100000"/>
                      </a:lnSpc>
                      <a:buFont typeface="Times New Roman" charset="0"/>
                      <a:buNone/>
                      <a:defRPr/>
                    </a:pPr>
                    <a:endParaRPr lang="en-US" dirty="0">
                      <a:latin typeface="Calibri" panose="020F0502020204030204" pitchFamily="34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6" name="Rectangle 23">
                    <a:extLst>
                      <a:ext uri="{FF2B5EF4-FFF2-40B4-BE49-F238E27FC236}">
                        <a16:creationId xmlns:a16="http://schemas.microsoft.com/office/drawing/2014/main" id="{6A79451A-B542-DF48-9451-B0C0343D6666}"/>
                      </a:ext>
                    </a:extLst>
                  </p:cNvPr>
                  <p:cNvSpPr>
                    <a:spLocks noChangeArrowheads="1"/>
                  </p:cNvSpPr>
                  <p:nvPr>
                    <p:custDataLst>
                      <p:tags r:id="rId22"/>
                    </p:custDataLst>
                  </p:nvPr>
                </p:nvSpPr>
                <p:spPr bwMode="auto">
                  <a:xfrm>
                    <a:off x="2640" y="3456"/>
                    <a:ext cx="144" cy="144"/>
                  </a:xfrm>
                  <a:prstGeom prst="rect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>
                      <a:lnSpc>
                        <a:spcPct val="100000"/>
                      </a:lnSpc>
                      <a:buFont typeface="Times New Roman" charset="0"/>
                      <a:buNone/>
                      <a:defRPr/>
                    </a:pPr>
                    <a:endParaRPr lang="en-US" dirty="0">
                      <a:latin typeface="Calibri" panose="020F0502020204030204" pitchFamily="34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7" name="Rectangle 24">
                    <a:extLst>
                      <a:ext uri="{FF2B5EF4-FFF2-40B4-BE49-F238E27FC236}">
                        <a16:creationId xmlns:a16="http://schemas.microsoft.com/office/drawing/2014/main" id="{6FA3E238-07EB-8147-83DC-9D94935E28D2}"/>
                      </a:ext>
                    </a:extLst>
                  </p:cNvPr>
                  <p:cNvSpPr>
                    <a:spLocks noChangeArrowheads="1"/>
                  </p:cNvSpPr>
                  <p:nvPr>
                    <p:custDataLst>
                      <p:tags r:id="rId23"/>
                    </p:custDataLst>
                  </p:nvPr>
                </p:nvSpPr>
                <p:spPr bwMode="auto">
                  <a:xfrm>
                    <a:off x="2208" y="3456"/>
                    <a:ext cx="144" cy="144"/>
                  </a:xfrm>
                  <a:prstGeom prst="rect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>
                      <a:lnSpc>
                        <a:spcPct val="100000"/>
                      </a:lnSpc>
                      <a:buFont typeface="Times New Roman" charset="0"/>
                      <a:buNone/>
                      <a:defRPr/>
                    </a:pPr>
                    <a:endParaRPr lang="en-US" dirty="0">
                      <a:latin typeface="Calibri" panose="020F0502020204030204" pitchFamily="34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8" name="Rectangle 25">
                    <a:extLst>
                      <a:ext uri="{FF2B5EF4-FFF2-40B4-BE49-F238E27FC236}">
                        <a16:creationId xmlns:a16="http://schemas.microsoft.com/office/drawing/2014/main" id="{76580495-F72F-EB41-A8C4-2CFAC793A97F}"/>
                      </a:ext>
                    </a:extLst>
                  </p:cNvPr>
                  <p:cNvSpPr>
                    <a:spLocks noChangeArrowheads="1"/>
                  </p:cNvSpPr>
                  <p:nvPr>
                    <p:custDataLst>
                      <p:tags r:id="rId24"/>
                    </p:custDataLst>
                  </p:nvPr>
                </p:nvSpPr>
                <p:spPr bwMode="auto">
                  <a:xfrm>
                    <a:off x="2064" y="3455"/>
                    <a:ext cx="144" cy="144"/>
                  </a:xfrm>
                  <a:prstGeom prst="rect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>
                      <a:lnSpc>
                        <a:spcPct val="100000"/>
                      </a:lnSpc>
                      <a:buFont typeface="Times New Roman" charset="0"/>
                      <a:buNone/>
                      <a:defRPr/>
                    </a:pPr>
                    <a:endParaRPr lang="en-US" dirty="0">
                      <a:latin typeface="Calibri" panose="020F0502020204030204" pitchFamily="34" charset="0"/>
                      <a:ea typeface="+mn-ea"/>
                      <a:cs typeface="+mn-cs"/>
                    </a:endParaRPr>
                  </a:p>
                </p:txBody>
              </p:sp>
              <p:grpSp>
                <p:nvGrpSpPr>
                  <p:cNvPr id="39" name="Group 26">
                    <a:extLst>
                      <a:ext uri="{FF2B5EF4-FFF2-40B4-BE49-F238E27FC236}">
                        <a16:creationId xmlns:a16="http://schemas.microsoft.com/office/drawing/2014/main" id="{B326BCC9-01B6-9E41-A997-BED0F223CA29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2928" y="3456"/>
                    <a:ext cx="1728" cy="144"/>
                    <a:chOff x="2928" y="3456"/>
                    <a:chExt cx="1728" cy="144"/>
                  </a:xfrm>
                </p:grpSpPr>
                <p:sp>
                  <p:nvSpPr>
                    <p:cNvPr id="40" name="Rectangle 27">
                      <a:extLst>
                        <a:ext uri="{FF2B5EF4-FFF2-40B4-BE49-F238E27FC236}">
                          <a16:creationId xmlns:a16="http://schemas.microsoft.com/office/drawing/2014/main" id="{330755B0-AFC0-BD4D-90D8-D879706A86E5}"/>
                        </a:ext>
                      </a:extLst>
                    </p:cNvPr>
                    <p:cNvSpPr>
                      <a:spLocks noChangeArrowheads="1"/>
                    </p:cNvSpPr>
                    <p:nvPr>
                      <p:custDataLst>
                        <p:tags r:id="rId25"/>
                      </p:custDataLst>
                    </p:nvPr>
                  </p:nvSpPr>
                  <p:spPr bwMode="auto">
                    <a:xfrm>
                      <a:off x="2928" y="3456"/>
                      <a:ext cx="144" cy="144"/>
                    </a:xfrm>
                    <a:prstGeom prst="rect">
                      <a:avLst/>
                    </a:prstGeom>
                    <a:solidFill>
                      <a:schemeClr val="accent2">
                        <a:lumMod val="40000"/>
                        <a:lumOff val="60000"/>
                      </a:schemeClr>
                    </a:solidFill>
                    <a:ln w="254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algn="ctr">
                        <a:lnSpc>
                          <a:spcPct val="100000"/>
                        </a:lnSpc>
                        <a:buFont typeface="Times New Roman" charset="0"/>
                        <a:buNone/>
                        <a:defRPr/>
                      </a:pPr>
                      <a:endParaRPr lang="en-US" dirty="0"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1" name="Rectangle 28">
                      <a:extLst>
                        <a:ext uri="{FF2B5EF4-FFF2-40B4-BE49-F238E27FC236}">
                          <a16:creationId xmlns:a16="http://schemas.microsoft.com/office/drawing/2014/main" id="{DD5877C7-B823-5D47-A029-69E4A5D7EB80}"/>
                        </a:ext>
                      </a:extLst>
                    </p:cNvPr>
                    <p:cNvSpPr>
                      <a:spLocks noChangeArrowheads="1"/>
                    </p:cNvSpPr>
                    <p:nvPr>
                      <p:custDataLst>
                        <p:tags r:id="rId26"/>
                      </p:custDataLst>
                    </p:nvPr>
                  </p:nvSpPr>
                  <p:spPr bwMode="auto">
                    <a:xfrm>
                      <a:off x="3072" y="3456"/>
                      <a:ext cx="144" cy="144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254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>
                      <a:prstTxWarp prst="textNoShape">
                        <a:avLst/>
                      </a:prstTxWarp>
                    </a:bodyPr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dirty="0">
                        <a:latin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42" name="Rectangle 29">
                      <a:extLst>
                        <a:ext uri="{FF2B5EF4-FFF2-40B4-BE49-F238E27FC236}">
                          <a16:creationId xmlns:a16="http://schemas.microsoft.com/office/drawing/2014/main" id="{6A4E7158-1F33-394C-A8DF-C35213A4F097}"/>
                        </a:ext>
                      </a:extLst>
                    </p:cNvPr>
                    <p:cNvSpPr>
                      <a:spLocks noChangeArrowheads="1"/>
                    </p:cNvSpPr>
                    <p:nvPr>
                      <p:custDataLst>
                        <p:tags r:id="rId27"/>
                      </p:custDataLst>
                    </p:nvPr>
                  </p:nvSpPr>
                  <p:spPr bwMode="auto">
                    <a:xfrm>
                      <a:off x="3216" y="3456"/>
                      <a:ext cx="144" cy="144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254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>
                      <a:prstTxWarp prst="textNoShape">
                        <a:avLst/>
                      </a:prstTxWarp>
                    </a:bodyPr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dirty="0">
                        <a:latin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43" name="Rectangle 30">
                      <a:extLst>
                        <a:ext uri="{FF2B5EF4-FFF2-40B4-BE49-F238E27FC236}">
                          <a16:creationId xmlns:a16="http://schemas.microsoft.com/office/drawing/2014/main" id="{7C135F6A-958C-074C-9F25-95B35B4F805B}"/>
                        </a:ext>
                      </a:extLst>
                    </p:cNvPr>
                    <p:cNvSpPr>
                      <a:spLocks noChangeArrowheads="1"/>
                    </p:cNvSpPr>
                    <p:nvPr>
                      <p:custDataLst>
                        <p:tags r:id="rId28"/>
                      </p:custDataLst>
                    </p:nvPr>
                  </p:nvSpPr>
                  <p:spPr bwMode="auto">
                    <a:xfrm>
                      <a:off x="4224" y="3456"/>
                      <a:ext cx="144" cy="144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254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>
                      <a:prstTxWarp prst="textNoShape">
                        <a:avLst/>
                      </a:prstTxWarp>
                    </a:bodyPr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dirty="0">
                        <a:latin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44" name="Rectangle 31">
                      <a:extLst>
                        <a:ext uri="{FF2B5EF4-FFF2-40B4-BE49-F238E27FC236}">
                          <a16:creationId xmlns:a16="http://schemas.microsoft.com/office/drawing/2014/main" id="{63A3A450-F42D-6B46-A101-4FE94368316E}"/>
                        </a:ext>
                      </a:extLst>
                    </p:cNvPr>
                    <p:cNvSpPr>
                      <a:spLocks noChangeArrowheads="1"/>
                    </p:cNvSpPr>
                    <p:nvPr>
                      <p:custDataLst>
                        <p:tags r:id="rId29"/>
                      </p:custDataLst>
                    </p:nvPr>
                  </p:nvSpPr>
                  <p:spPr bwMode="auto">
                    <a:xfrm>
                      <a:off x="4368" y="3456"/>
                      <a:ext cx="144" cy="144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254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>
                      <a:prstTxWarp prst="textNoShape">
                        <a:avLst/>
                      </a:prstTxWarp>
                    </a:bodyPr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dirty="0">
                        <a:latin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45" name="Rectangle 32">
                      <a:extLst>
                        <a:ext uri="{FF2B5EF4-FFF2-40B4-BE49-F238E27FC236}">
                          <a16:creationId xmlns:a16="http://schemas.microsoft.com/office/drawing/2014/main" id="{CA0EC9F8-0EE2-A448-9F76-9EFAFB5DE56D}"/>
                        </a:ext>
                      </a:extLst>
                    </p:cNvPr>
                    <p:cNvSpPr>
                      <a:spLocks noChangeArrowheads="1"/>
                    </p:cNvSpPr>
                    <p:nvPr>
                      <p:custDataLst>
                        <p:tags r:id="rId30"/>
                      </p:custDataLst>
                    </p:nvPr>
                  </p:nvSpPr>
                  <p:spPr bwMode="auto">
                    <a:xfrm>
                      <a:off x="4512" y="3456"/>
                      <a:ext cx="144" cy="144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254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>
                      <a:prstTxWarp prst="textNoShape">
                        <a:avLst/>
                      </a:prstTxWarp>
                    </a:bodyPr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dirty="0">
                        <a:latin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46" name="Rectangle 33">
                      <a:extLst>
                        <a:ext uri="{FF2B5EF4-FFF2-40B4-BE49-F238E27FC236}">
                          <a16:creationId xmlns:a16="http://schemas.microsoft.com/office/drawing/2014/main" id="{06FC225B-107F-0742-A397-FB805DB7FB03}"/>
                        </a:ext>
                      </a:extLst>
                    </p:cNvPr>
                    <p:cNvSpPr>
                      <a:spLocks noChangeArrowheads="1"/>
                    </p:cNvSpPr>
                    <p:nvPr>
                      <p:custDataLst>
                        <p:tags r:id="rId31"/>
                      </p:custDataLst>
                    </p:nvPr>
                  </p:nvSpPr>
                  <p:spPr bwMode="auto">
                    <a:xfrm>
                      <a:off x="3360" y="3456"/>
                      <a:ext cx="864" cy="144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254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>
                      <a:prstTxWarp prst="textNoShape">
                        <a:avLst/>
                      </a:prstTxWarp>
                    </a:bodyPr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dirty="0">
                          <a:latin typeface="Calibri" panose="020F0502020204030204" pitchFamily="34" charset="0"/>
                        </a:rPr>
                        <a:t>• • •</a:t>
                      </a:r>
                    </a:p>
                  </p:txBody>
                </p:sp>
              </p:grpSp>
            </p:grpSp>
            <p:sp>
              <p:nvSpPr>
                <p:cNvPr id="25" name="Line 34">
                  <a:extLst>
                    <a:ext uri="{FF2B5EF4-FFF2-40B4-BE49-F238E27FC236}">
                      <a16:creationId xmlns:a16="http://schemas.microsoft.com/office/drawing/2014/main" id="{6B6097F2-8E59-0146-A37E-CF44F0399980}"/>
                    </a:ext>
                  </a:extLst>
                </p:cNvPr>
                <p:cNvSpPr>
                  <a:spLocks noChangeShapeType="1"/>
                </p:cNvSpPr>
                <p:nvPr>
                  <p:custDataLst>
                    <p:tags r:id="rId11"/>
                  </p:custDataLst>
                </p:nvPr>
              </p:nvSpPr>
              <p:spPr bwMode="auto">
                <a:xfrm flipH="1">
                  <a:off x="2726" y="2823"/>
                  <a:ext cx="271" cy="576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26" name="Line 35">
                  <a:extLst>
                    <a:ext uri="{FF2B5EF4-FFF2-40B4-BE49-F238E27FC236}">
                      <a16:creationId xmlns:a16="http://schemas.microsoft.com/office/drawing/2014/main" id="{BE865F3B-804F-1743-8462-AB052A4031E2}"/>
                    </a:ext>
                  </a:extLst>
                </p:cNvPr>
                <p:cNvSpPr>
                  <a:spLocks noChangeShapeType="1"/>
                </p:cNvSpPr>
                <p:nvPr>
                  <p:custDataLst>
                    <p:tags r:id="rId12"/>
                  </p:custDataLst>
                </p:nvPr>
              </p:nvSpPr>
              <p:spPr bwMode="auto">
                <a:xfrm flipH="1">
                  <a:off x="2236" y="2823"/>
                  <a:ext cx="761" cy="632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27" name="Line 36">
                  <a:extLst>
                    <a:ext uri="{FF2B5EF4-FFF2-40B4-BE49-F238E27FC236}">
                      <a16:creationId xmlns:a16="http://schemas.microsoft.com/office/drawing/2014/main" id="{539DBF24-6589-BE48-9459-3FDF07F4C73B}"/>
                    </a:ext>
                  </a:extLst>
                </p:cNvPr>
                <p:cNvSpPr>
                  <a:spLocks noChangeShapeType="1"/>
                </p:cNvSpPr>
                <p:nvPr>
                  <p:custDataLst>
                    <p:tags r:id="rId13"/>
                  </p:custDataLst>
                </p:nvPr>
              </p:nvSpPr>
              <p:spPr bwMode="auto">
                <a:xfrm flipH="1">
                  <a:off x="2142" y="2823"/>
                  <a:ext cx="855" cy="609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28" name="Line 37">
                  <a:extLst>
                    <a:ext uri="{FF2B5EF4-FFF2-40B4-BE49-F238E27FC236}">
                      <a16:creationId xmlns:a16="http://schemas.microsoft.com/office/drawing/2014/main" id="{6290C9BB-8A93-184A-A79A-7E3C12DC6829}"/>
                    </a:ext>
                  </a:extLst>
                </p:cNvPr>
                <p:cNvSpPr>
                  <a:spLocks noChangeShapeType="1"/>
                </p:cNvSpPr>
                <p:nvPr>
                  <p:custDataLst>
                    <p:tags r:id="rId14"/>
                  </p:custDataLst>
                </p:nvPr>
              </p:nvSpPr>
              <p:spPr bwMode="auto">
                <a:xfrm>
                  <a:off x="3144" y="2823"/>
                  <a:ext cx="0" cy="576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29" name="Line 38">
                  <a:extLst>
                    <a:ext uri="{FF2B5EF4-FFF2-40B4-BE49-F238E27FC236}">
                      <a16:creationId xmlns:a16="http://schemas.microsoft.com/office/drawing/2014/main" id="{8B7A86F4-2CDE-3E4C-B2D0-15E256A41C14}"/>
                    </a:ext>
                  </a:extLst>
                </p:cNvPr>
                <p:cNvSpPr>
                  <a:spLocks noChangeShapeType="1"/>
                </p:cNvSpPr>
                <p:nvPr>
                  <p:custDataLst>
                    <p:tags r:id="rId15"/>
                  </p:custDataLst>
                </p:nvPr>
              </p:nvSpPr>
              <p:spPr bwMode="auto">
                <a:xfrm>
                  <a:off x="3294" y="2823"/>
                  <a:ext cx="0" cy="576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30" name="Line 39">
                  <a:extLst>
                    <a:ext uri="{FF2B5EF4-FFF2-40B4-BE49-F238E27FC236}">
                      <a16:creationId xmlns:a16="http://schemas.microsoft.com/office/drawing/2014/main" id="{9BF804B4-342C-D848-B17D-05D230BC69B1}"/>
                    </a:ext>
                  </a:extLst>
                </p:cNvPr>
                <p:cNvSpPr>
                  <a:spLocks noChangeShapeType="1"/>
                </p:cNvSpPr>
                <p:nvPr>
                  <p:custDataLst>
                    <p:tags r:id="rId16"/>
                  </p:custDataLst>
                </p:nvPr>
              </p:nvSpPr>
              <p:spPr bwMode="auto">
                <a:xfrm>
                  <a:off x="4296" y="2823"/>
                  <a:ext cx="0" cy="576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31" name="Line 40">
                  <a:extLst>
                    <a:ext uri="{FF2B5EF4-FFF2-40B4-BE49-F238E27FC236}">
                      <a16:creationId xmlns:a16="http://schemas.microsoft.com/office/drawing/2014/main" id="{8EF0A06F-8466-8444-8EE6-BF37EFB6FD56}"/>
                    </a:ext>
                  </a:extLst>
                </p:cNvPr>
                <p:cNvSpPr>
                  <a:spLocks noChangeShapeType="1"/>
                </p:cNvSpPr>
                <p:nvPr>
                  <p:custDataLst>
                    <p:tags r:id="rId17"/>
                  </p:custDataLst>
                </p:nvPr>
              </p:nvSpPr>
              <p:spPr bwMode="auto">
                <a:xfrm>
                  <a:off x="4440" y="2823"/>
                  <a:ext cx="0" cy="576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32" name="Line 41">
                  <a:extLst>
                    <a:ext uri="{FF2B5EF4-FFF2-40B4-BE49-F238E27FC236}">
                      <a16:creationId xmlns:a16="http://schemas.microsoft.com/office/drawing/2014/main" id="{68AE8901-90CE-A340-82DE-7F810DB1CFBB}"/>
                    </a:ext>
                  </a:extLst>
                </p:cNvPr>
                <p:cNvSpPr>
                  <a:spLocks noChangeShapeType="1"/>
                </p:cNvSpPr>
                <p:nvPr>
                  <p:custDataLst>
                    <p:tags r:id="rId18"/>
                  </p:custDataLst>
                </p:nvPr>
              </p:nvSpPr>
              <p:spPr bwMode="auto">
                <a:xfrm>
                  <a:off x="4584" y="2823"/>
                  <a:ext cx="0" cy="576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33" name="Rectangle 42">
                  <a:extLst>
                    <a:ext uri="{FF2B5EF4-FFF2-40B4-BE49-F238E27FC236}">
                      <a16:creationId xmlns:a16="http://schemas.microsoft.com/office/drawing/2014/main" id="{52BDAD0F-DB33-C140-994C-37AFF0AA6786}"/>
                    </a:ext>
                  </a:extLst>
                </p:cNvPr>
                <p:cNvSpPr>
                  <a:spLocks noChangeArrowheads="1"/>
                </p:cNvSpPr>
                <p:nvPr>
                  <p:custDataLst>
                    <p:tags r:id="rId19"/>
                  </p:custDataLst>
                </p:nvPr>
              </p:nvSpPr>
              <p:spPr bwMode="auto">
                <a:xfrm>
                  <a:off x="2588" y="3117"/>
                  <a:ext cx="336" cy="194"/>
                </a:xfrm>
                <a:prstGeom prst="rect">
                  <a:avLst/>
                </a:prstGeom>
                <a:noFill/>
                <a:ln w="25400">
                  <a:noFill/>
                  <a:miter lim="800000"/>
                  <a:headEnd/>
                  <a:tailEnd/>
                </a:ln>
              </p:spPr>
              <p:txBody>
                <a:bodyPr wrap="none">
                  <a:prstTxWarp prst="textNoShape">
                    <a:avLst/>
                  </a:prstTxWarp>
                  <a:spAutoFit/>
                </a:bodyPr>
                <a:lstStyle/>
                <a:p>
                  <a:pPr>
                    <a:lnSpc>
                      <a:spcPct val="100000"/>
                    </a:lnSpc>
                  </a:pPr>
                  <a:r>
                    <a:rPr lang="en-US" sz="1400" dirty="0">
                      <a:latin typeface="Calibri" panose="020F0502020204030204" pitchFamily="34" charset="0"/>
                    </a:rPr>
                    <a:t>• • •</a:t>
                  </a:r>
                </a:p>
              </p:txBody>
            </p:sp>
          </p:grp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43BA538D-64C1-3A4E-9EFE-FB49DF49FEE4}"/>
                  </a:ext>
                </a:extLst>
              </p:cNvPr>
              <p:cNvGrpSpPr/>
              <p:nvPr/>
            </p:nvGrpSpPr>
            <p:grpSpPr>
              <a:xfrm>
                <a:off x="4351338" y="4450588"/>
                <a:ext cx="2743200" cy="165861"/>
                <a:chOff x="4351338" y="4450588"/>
                <a:chExt cx="2743200" cy="165861"/>
              </a:xfrm>
            </p:grpSpPr>
            <p:sp>
              <p:nvSpPr>
                <p:cNvPr id="17" name="Line 43">
                  <a:extLst>
                    <a:ext uri="{FF2B5EF4-FFF2-40B4-BE49-F238E27FC236}">
                      <a16:creationId xmlns:a16="http://schemas.microsoft.com/office/drawing/2014/main" id="{68E0715E-A245-6A4E-9A7C-891064E2B07A}"/>
                    </a:ext>
                  </a:extLst>
                </p:cNvPr>
                <p:cNvSpPr>
                  <a:spLocks noChangeShapeType="1"/>
                </p:cNvSpPr>
                <p:nvPr>
                  <p:custDataLst>
                    <p:tags r:id="rId5"/>
                  </p:custDataLst>
                </p:nvPr>
              </p:nvSpPr>
              <p:spPr bwMode="auto">
                <a:xfrm>
                  <a:off x="4351338" y="4540250"/>
                  <a:ext cx="2743200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 type="arrow" w="med" len="med"/>
                  <a:tailEnd type="arrow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Calibri" panose="020F0502020204030204" pitchFamily="34" charset="0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8" name="Rectangle 44">
                      <a:extLst>
                        <a:ext uri="{FF2B5EF4-FFF2-40B4-BE49-F238E27FC236}">
                          <a16:creationId xmlns:a16="http://schemas.microsoft.com/office/drawing/2014/main" id="{6E8FF3B4-6CB8-6949-A821-219F27C65624}"/>
                        </a:ext>
                      </a:extLst>
                    </p:cNvPr>
                    <p:cNvSpPr>
                      <a:spLocks noChangeArrowheads="1"/>
                    </p:cNvSpPr>
                    <p:nvPr>
                      <p:custDataLst>
                        <p:tags r:id="rId6"/>
                      </p:custDataLst>
                    </p:nvPr>
                  </p:nvSpPr>
                  <p:spPr bwMode="auto">
                    <a:xfrm>
                      <a:off x="5427265" y="4450588"/>
                      <a:ext cx="529172" cy="16586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25400">
                      <a:noFill/>
                      <a:miter lim="800000"/>
                      <a:headEnd/>
                      <a:tailEnd/>
                    </a:ln>
                  </p:spPr>
                  <p:txBody>
                    <a:bodyPr wrap="none" tIns="0" bIns="0">
                      <a:prstTxWarp prst="textNoShape">
                        <a:avLst/>
                      </a:prstTxWarp>
                      <a:spAutoFit/>
                    </a:bodyPr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b="1" dirty="0">
                          <a:solidFill>
                            <a:schemeClr val="accent5"/>
                          </a:solidFill>
                        </a:rPr>
                        <a:t>n</a:t>
                      </a:r>
                      <a14:m>
                        <m:oMath xmlns:m="http://schemas.openxmlformats.org/officeDocument/2006/math">
                          <m:r>
                            <a:rPr lang="en-US" b="1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 dirty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𝒃𝒊𝒕𝒔</m:t>
                          </m:r>
                        </m:oMath>
                      </a14:m>
                      <a:endParaRPr lang="en-US" b="1" dirty="0">
                        <a:solidFill>
                          <a:schemeClr val="accent5"/>
                        </a:solidFill>
                        <a:latin typeface="Roboto" panose="02000000000000000000" pitchFamily="2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18" name="Rectangle 44">
                      <a:extLst>
                        <a:ext uri="{FF2B5EF4-FFF2-40B4-BE49-F238E27FC236}">
                          <a16:creationId xmlns:a16="http://schemas.microsoft.com/office/drawing/2014/main" id="{6E8FF3B4-6CB8-6949-A821-219F27C65624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>
                      <p:custDataLst>
                        <p:tags r:id="rId54"/>
                      </p:custDataLst>
                    </p:nvPr>
                  </p:nvSpPr>
                  <p:spPr bwMode="auto">
                    <a:xfrm>
                      <a:off x="5427265" y="4450588"/>
                      <a:ext cx="529172" cy="165861"/>
                    </a:xfrm>
                    <a:prstGeom prst="rect">
                      <a:avLst/>
                    </a:prstGeom>
                    <a:blipFill>
                      <a:blip r:embed="rId55"/>
                      <a:stretch>
                        <a:fillRect l="-7576" t="-26087" b="-47826"/>
                      </a:stretch>
                    </a:blipFill>
                    <a:ln w="25400">
                      <a:noFill/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15" name="Line 47">
                <a:extLst>
                  <a:ext uri="{FF2B5EF4-FFF2-40B4-BE49-F238E27FC236}">
                    <a16:creationId xmlns:a16="http://schemas.microsoft.com/office/drawing/2014/main" id="{32715A5A-D2CF-D24A-A50C-3B66015281C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"/>
                </p:custDataLst>
              </p:nvPr>
            </p:nvSpPr>
            <p:spPr bwMode="auto">
              <a:xfrm flipV="1">
                <a:off x="2971800" y="6459535"/>
                <a:ext cx="1600200" cy="317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arrow" w="med" len="med"/>
                <a:tailEnd type="arrow" w="med" len="med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13" name="Line 43">
                <a:extLst>
                  <a:ext uri="{FF2B5EF4-FFF2-40B4-BE49-F238E27FC236}">
                    <a16:creationId xmlns:a16="http://schemas.microsoft.com/office/drawing/2014/main" id="{D22E4775-9D7B-384F-A18A-937B9F0E456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"/>
                </p:custDataLst>
              </p:nvPr>
            </p:nvSpPr>
            <p:spPr bwMode="auto">
              <a:xfrm>
                <a:off x="4572000" y="6457728"/>
                <a:ext cx="2514600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arrow" w="med" len="med"/>
                <a:tailEnd type="arrow" w="med" len="med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ectangle 5">
                  <a:extLst>
                    <a:ext uri="{FF2B5EF4-FFF2-40B4-BE49-F238E27FC236}">
                      <a16:creationId xmlns:a16="http://schemas.microsoft.com/office/drawing/2014/main" id="{268C27BF-B6FD-A343-BFBA-B280A151C96E}"/>
                    </a:ext>
                  </a:extLst>
                </p:cNvPr>
                <p:cNvSpPr>
                  <a:spLocks noChangeArrowheads="1"/>
                </p:cNvSpPr>
                <p:nvPr>
                  <p:custDataLst>
                    <p:tags r:id="rId1"/>
                  </p:custDataLst>
                </p:nvPr>
              </p:nvSpPr>
              <p:spPr bwMode="auto">
                <a:xfrm>
                  <a:off x="8930994" y="6182274"/>
                  <a:ext cx="1809790" cy="366767"/>
                </a:xfrm>
                <a:prstGeom prst="rect">
                  <a:avLst/>
                </a:prstGeom>
                <a:solidFill>
                  <a:schemeClr val="bg1"/>
                </a:solidFill>
                <a:ln w="25400">
                  <a:noFill/>
                  <a:miter lim="800000"/>
                  <a:headEnd/>
                  <a:tailEnd/>
                </a:ln>
              </p:spPr>
              <p:txBody>
                <a:bodyPr wrap="none" lIns="90487" tIns="44450" rIns="90487" bIns="44450">
                  <a:prstTxWarp prst="textNoShape">
                    <a:avLst/>
                  </a:prstTxWarp>
                  <a:spAutoFit/>
                </a:bodyPr>
                <a:lstStyle/>
                <a:p>
                  <a:pPr algn="ctr">
                    <a:lnSpc>
                      <a:spcPct val="100000"/>
                    </a:lnSpc>
                  </a:pPr>
                  <a:r>
                    <a:rPr lang="en-US" sz="1600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original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X</m:t>
                      </m:r>
                      <m:r>
                        <a:rPr lang="en-US" b="0" i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  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n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rgbClr val="0070C0"/>
                          </a:solidFill>
                        </a:rPr>
                        <m:t>−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rgbClr val="0070C0"/>
                          </a:solidFill>
                        </a:rPr>
                        <m:t>bits</m:t>
                      </m:r>
                    </m:oMath>
                  </a14:m>
                  <a:endParaRPr lang="en-US" sz="160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7" name="Rectangle 5">
                  <a:extLst>
                    <a:ext uri="{FF2B5EF4-FFF2-40B4-BE49-F238E27FC236}">
                      <a16:creationId xmlns:a16="http://schemas.microsoft.com/office/drawing/2014/main" id="{268C27BF-B6FD-A343-BFBA-B280A151C96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>
                  <p:custDataLst>
                    <p:tags r:id="rId56"/>
                  </p:custDataLst>
                </p:nvPr>
              </p:nvSpPr>
              <p:spPr bwMode="auto">
                <a:xfrm>
                  <a:off x="8930994" y="6182274"/>
                  <a:ext cx="1809790" cy="366767"/>
                </a:xfrm>
                <a:prstGeom prst="rect">
                  <a:avLst/>
                </a:prstGeom>
                <a:blipFill>
                  <a:blip r:embed="rId57"/>
                  <a:stretch>
                    <a:fillRect l="-1399" b="-20690"/>
                  </a:stretch>
                </a:blipFill>
                <a:ln w="25400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Rectangle 5">
                  <a:extLst>
                    <a:ext uri="{FF2B5EF4-FFF2-40B4-BE49-F238E27FC236}">
                      <a16:creationId xmlns:a16="http://schemas.microsoft.com/office/drawing/2014/main" id="{1FDDE8A9-A3EB-5846-97C4-9A65F67433A1}"/>
                    </a:ext>
                  </a:extLst>
                </p:cNvPr>
                <p:cNvSpPr>
                  <a:spLocks noChangeArrowheads="1"/>
                </p:cNvSpPr>
                <p:nvPr>
                  <p:custDataLst>
                    <p:tags r:id="rId2"/>
                  </p:custDataLst>
                </p:nvPr>
              </p:nvSpPr>
              <p:spPr bwMode="auto">
                <a:xfrm>
                  <a:off x="5889031" y="6122522"/>
                  <a:ext cx="1554271" cy="390428"/>
                </a:xfrm>
                <a:prstGeom prst="rect">
                  <a:avLst/>
                </a:prstGeom>
                <a:solidFill>
                  <a:schemeClr val="bg1"/>
                </a:solidFill>
                <a:ln w="25400">
                  <a:noFill/>
                  <a:miter lim="800000"/>
                  <a:headEnd/>
                  <a:tailEnd/>
                </a:ln>
              </p:spPr>
              <p:txBody>
                <a:bodyPr wrap="none" lIns="90487" tIns="44450" rIns="90487" bIns="44450">
                  <a:prstTxWarp prst="textNoShape">
                    <a:avLst/>
                  </a:prstTxWarp>
                  <a:spAutoFit/>
                </a:bodyPr>
                <a:lstStyle/>
                <a:p>
                  <a:pPr>
                    <a:lnSpc>
                      <a:spcPct val="100000"/>
                    </a:lnSpc>
                  </a:pPr>
                  <a14:m>
                    <m:oMath xmlns:m="http://schemas.openxmlformats.org/officeDocument/2006/math">
                      <m:r>
                        <a:rPr lang="en-US" sz="200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𝑘</m:t>
                      </m:r>
                    </m:oMath>
                  </a14:m>
                  <a:r>
                    <a:rPr lang="en-US" sz="1600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 copies of MSB</a:t>
                  </a:r>
                </a:p>
              </p:txBody>
            </p:sp>
          </mc:Choice>
          <mc:Fallback xmlns="">
            <p:sp>
              <p:nvSpPr>
                <p:cNvPr id="4" name="Rectangle 5">
                  <a:extLst>
                    <a:ext uri="{FF2B5EF4-FFF2-40B4-BE49-F238E27FC236}">
                      <a16:creationId xmlns:a16="http://schemas.microsoft.com/office/drawing/2014/main" id="{1FDDE8A9-A3EB-5846-97C4-9A65F67433A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>
                  <p:custDataLst>
                    <p:tags r:id="rId58"/>
                  </p:custDataLst>
                </p:nvPr>
              </p:nvSpPr>
              <p:spPr bwMode="auto">
                <a:xfrm>
                  <a:off x="5889031" y="6122522"/>
                  <a:ext cx="1554271" cy="390428"/>
                </a:xfrm>
                <a:prstGeom prst="rect">
                  <a:avLst/>
                </a:prstGeom>
                <a:blipFill>
                  <a:blip r:embed="rId59"/>
                  <a:stretch>
                    <a:fillRect r="-1626" b="-15625"/>
                  </a:stretch>
                </a:blipFill>
                <a:ln w="25400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6FB384ED-E589-B349-A2BD-59B9FA299888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487896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5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BDD1FD9-228C-4B46-B910-914913FB1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069" y="0"/>
            <a:ext cx="10515600" cy="715294"/>
          </a:xfrm>
        </p:spPr>
        <p:txBody>
          <a:bodyPr/>
          <a:lstStyle/>
          <a:p>
            <a:r>
              <a:rPr lang="en-US" dirty="0"/>
              <a:t>Example: Two’s Complement Sign or bit Extension - 1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94FECF85-C747-97A8-38CD-96BCABA3B264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2190244" y="1648597"/>
            <a:ext cx="8393673" cy="513495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Adding 0's in front of a positive numbers does not change its value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A5178B21-FCAA-8B4A-BEDC-93986B31F582}"/>
              </a:ext>
            </a:extLst>
          </p:cNvPr>
          <p:cNvGrpSpPr/>
          <p:nvPr/>
        </p:nvGrpSpPr>
        <p:grpSpPr>
          <a:xfrm>
            <a:off x="1632977" y="2757560"/>
            <a:ext cx="3930884" cy="2246769"/>
            <a:chOff x="2108096" y="4077010"/>
            <a:chExt cx="3930884" cy="2246769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CFDE106-8497-184F-A937-735931CDE485}"/>
                </a:ext>
              </a:extLst>
            </p:cNvPr>
            <p:cNvSpPr txBox="1"/>
            <p:nvPr/>
          </p:nvSpPr>
          <p:spPr>
            <a:xfrm>
              <a:off x="2108096" y="4077010"/>
              <a:ext cx="3930884" cy="2246769"/>
            </a:xfrm>
            <a:prstGeom prst="rect">
              <a:avLst/>
            </a:prstGeom>
            <a:noFill/>
            <a:ln w="34925">
              <a:solidFill>
                <a:srgbClr val="00B050">
                  <a:alpha val="95000"/>
                </a:srgb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     7    = </a:t>
              </a:r>
              <a:r>
                <a:rPr lang="en-US" sz="28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r>
                <a:rPr lang="en-US" sz="2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0111</a:t>
              </a:r>
            </a:p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extend to</a:t>
              </a:r>
            </a:p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8 bits     </a:t>
              </a:r>
            </a:p>
            <a:p>
              <a:r>
                <a:rPr lang="en-US" sz="28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    0000</a:t>
              </a:r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0111</a:t>
              </a:r>
            </a:p>
            <a:p>
              <a:r>
                <a:rPr lang="en-US" sz="28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Number is still 7 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E1CF5F46-4FA2-5444-88F6-56C64A4E10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36327" y="4421733"/>
              <a:ext cx="197964" cy="1123501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D99F0610-5007-F847-AC4E-51C02F0A57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23017" y="4421733"/>
              <a:ext cx="413688" cy="1123501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AFC229A8-F3B5-164D-9FF0-89648B5A2B7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23481" y="4421733"/>
              <a:ext cx="610809" cy="1123501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8FE90225-4A82-BC49-808D-FAB9646567D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92891" y="4421733"/>
              <a:ext cx="841399" cy="1123501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473B3D6E-8D83-934F-9B0C-871C7E737511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EE096B55-1B88-1C47-FFB2-FAE5C17EBEC5}"/>
              </a:ext>
            </a:extLst>
          </p:cNvPr>
          <p:cNvGrpSpPr/>
          <p:nvPr/>
        </p:nvGrpSpPr>
        <p:grpSpPr>
          <a:xfrm>
            <a:off x="6516414" y="2759921"/>
            <a:ext cx="3930884" cy="2246769"/>
            <a:chOff x="2108096" y="4077010"/>
            <a:chExt cx="3930884" cy="2246769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63B760C-C304-2D85-CAAD-53C87678D092}"/>
                </a:ext>
              </a:extLst>
            </p:cNvPr>
            <p:cNvSpPr txBox="1"/>
            <p:nvPr/>
          </p:nvSpPr>
          <p:spPr>
            <a:xfrm>
              <a:off x="2108096" y="4077010"/>
              <a:ext cx="3930884" cy="2246769"/>
            </a:xfrm>
            <a:prstGeom prst="rect">
              <a:avLst/>
            </a:prstGeom>
            <a:noFill/>
            <a:ln w="34925">
              <a:solidFill>
                <a:srgbClr val="00B050">
                  <a:alpha val="95000"/>
                </a:srgb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     1    = </a:t>
              </a:r>
              <a:r>
                <a:rPr lang="en-US" sz="28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r>
                <a:rPr lang="en-US" sz="2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0001</a:t>
              </a:r>
            </a:p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extend to</a:t>
              </a:r>
            </a:p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8 bits     </a:t>
              </a:r>
            </a:p>
            <a:p>
              <a:r>
                <a:rPr lang="en-US" sz="28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    0000</a:t>
              </a:r>
              <a:r>
                <a:rPr lang="en-US" sz="2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0001</a:t>
              </a:r>
            </a:p>
            <a:p>
              <a:r>
                <a:rPr lang="en-US" sz="28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Number is still 1 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53CE921A-C05C-EB86-8543-E5C8875889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36327" y="4421733"/>
              <a:ext cx="197964" cy="1123501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488A1035-C80C-CF79-71F4-89DE453610A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23017" y="4421733"/>
              <a:ext cx="413688" cy="1123501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A21B58A5-5C88-2D86-D703-36B5A6F9820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23481" y="4421733"/>
              <a:ext cx="610809" cy="1123501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1690912D-76F4-AE0D-1085-00F994436EA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92891" y="4421733"/>
              <a:ext cx="841399" cy="1123501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19526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BDD1FD9-228C-4B46-B910-914913FB1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069" y="0"/>
            <a:ext cx="10515600" cy="715294"/>
          </a:xfrm>
        </p:spPr>
        <p:txBody>
          <a:bodyPr/>
          <a:lstStyle/>
          <a:p>
            <a:r>
              <a:rPr lang="en-US" dirty="0"/>
              <a:t>Example: Two’s Complement Sign or bit Extension -2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94FECF85-C747-97A8-38CD-96BCABA3B264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77973" y="894361"/>
            <a:ext cx="8739405" cy="539940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Adding 1's if front of a negative number does not change its value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3A29F80-ED54-2A45-BF5B-2D3AC4CF7177}"/>
              </a:ext>
            </a:extLst>
          </p:cNvPr>
          <p:cNvGrpSpPr/>
          <p:nvPr/>
        </p:nvGrpSpPr>
        <p:grpSpPr>
          <a:xfrm>
            <a:off x="2212275" y="1718328"/>
            <a:ext cx="2945037" cy="2246769"/>
            <a:chOff x="808264" y="1020535"/>
            <a:chExt cx="2945037" cy="224676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96F6D48-9B6F-5749-92C4-C6FBCE1530C3}"/>
                </a:ext>
              </a:extLst>
            </p:cNvPr>
            <p:cNvSpPr txBox="1"/>
            <p:nvPr/>
          </p:nvSpPr>
          <p:spPr>
            <a:xfrm>
              <a:off x="808264" y="1020535"/>
              <a:ext cx="2945037" cy="2246769"/>
            </a:xfrm>
            <a:prstGeom prst="rect">
              <a:avLst/>
            </a:prstGeom>
            <a:noFill/>
            <a:ln w="34925">
              <a:solidFill>
                <a:schemeClr val="accent5">
                  <a:alpha val="9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     7 = 0111</a:t>
              </a:r>
            </a:p>
            <a:p>
              <a:endParaRPr lang="en-US" sz="28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invert = 1000</a:t>
              </a:r>
            </a:p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add 1  +    1</a:t>
              </a:r>
            </a:p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    -7  </a:t>
              </a:r>
              <a:r>
                <a:rPr lang="en-US" sz="2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1001 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82804C7D-A3DF-FF4B-AA89-CC29BB68280F}"/>
                </a:ext>
              </a:extLst>
            </p:cNvPr>
            <p:cNvCxnSpPr>
              <a:cxnSpLocks/>
            </p:cNvCxnSpPr>
            <p:nvPr/>
          </p:nvCxnSpPr>
          <p:spPr>
            <a:xfrm>
              <a:off x="3347357" y="1469572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9F7327D4-C16C-5C45-B2FC-791E0C3282D2}"/>
                </a:ext>
              </a:extLst>
            </p:cNvPr>
            <p:cNvCxnSpPr>
              <a:cxnSpLocks/>
            </p:cNvCxnSpPr>
            <p:nvPr/>
          </p:nvCxnSpPr>
          <p:spPr>
            <a:xfrm>
              <a:off x="3132364" y="1469572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0A1F4D0B-7347-2948-AA2C-E2DE8E51C3D2}"/>
                </a:ext>
              </a:extLst>
            </p:cNvPr>
            <p:cNvCxnSpPr>
              <a:cxnSpLocks/>
            </p:cNvCxnSpPr>
            <p:nvPr/>
          </p:nvCxnSpPr>
          <p:spPr>
            <a:xfrm>
              <a:off x="2936421" y="1469572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C4701E87-E1B2-A24A-B871-119B5B9D1982}"/>
                </a:ext>
              </a:extLst>
            </p:cNvPr>
            <p:cNvCxnSpPr>
              <a:cxnSpLocks/>
            </p:cNvCxnSpPr>
            <p:nvPr/>
          </p:nvCxnSpPr>
          <p:spPr>
            <a:xfrm>
              <a:off x="2740479" y="1469572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A53AC3B4-5BA5-6647-ADFB-7A8D2E5F41BC}"/>
                </a:ext>
              </a:extLst>
            </p:cNvPr>
            <p:cNvCxnSpPr>
              <a:cxnSpLocks/>
            </p:cNvCxnSpPr>
            <p:nvPr/>
          </p:nvCxnSpPr>
          <p:spPr>
            <a:xfrm>
              <a:off x="2411573" y="2784022"/>
              <a:ext cx="1049696" cy="0"/>
            </a:xfrm>
            <a:prstGeom prst="line">
              <a:avLst/>
            </a:prstGeom>
            <a:ln w="28575">
              <a:solidFill>
                <a:schemeClr val="accent5">
                  <a:alpha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E3A5A3F8-67E0-9F4C-850F-0294E9C73B4E}"/>
              </a:ext>
            </a:extLst>
          </p:cNvPr>
          <p:cNvGrpSpPr/>
          <p:nvPr/>
        </p:nvGrpSpPr>
        <p:grpSpPr>
          <a:xfrm>
            <a:off x="6886527" y="4500062"/>
            <a:ext cx="3733714" cy="2246769"/>
            <a:chOff x="6290551" y="1270198"/>
            <a:chExt cx="3733714" cy="2246769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91DBB56-89D1-A645-A87A-5FB97FDD3689}"/>
                </a:ext>
              </a:extLst>
            </p:cNvPr>
            <p:cNvSpPr txBox="1"/>
            <p:nvPr/>
          </p:nvSpPr>
          <p:spPr>
            <a:xfrm>
              <a:off x="6290551" y="1270198"/>
              <a:ext cx="3733714" cy="2246769"/>
            </a:xfrm>
            <a:prstGeom prst="rect">
              <a:avLst/>
            </a:prstGeom>
            <a:noFill/>
            <a:ln w="34925">
              <a:solidFill>
                <a:schemeClr val="accent5">
                  <a:alpha val="9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     7 = </a:t>
              </a:r>
              <a:r>
                <a:rPr lang="en-US" sz="28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0000</a:t>
              </a:r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0111</a:t>
              </a:r>
            </a:p>
            <a:p>
              <a:endParaRPr lang="en-US" sz="28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invert = 11111000</a:t>
              </a:r>
            </a:p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add 1  +        1</a:t>
              </a:r>
            </a:p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    -7   </a:t>
              </a:r>
              <a:r>
                <a:rPr lang="en-US" sz="28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1111</a:t>
              </a:r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1001 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252E4DE6-010E-3D4F-B881-B6921949FDFF}"/>
                </a:ext>
              </a:extLst>
            </p:cNvPr>
            <p:cNvCxnSpPr>
              <a:cxnSpLocks/>
            </p:cNvCxnSpPr>
            <p:nvPr/>
          </p:nvCxnSpPr>
          <p:spPr>
            <a:xfrm>
              <a:off x="8829644" y="1719235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4BA1355A-6A3F-D341-8120-DED737F6EE67}"/>
                </a:ext>
              </a:extLst>
            </p:cNvPr>
            <p:cNvCxnSpPr>
              <a:cxnSpLocks/>
            </p:cNvCxnSpPr>
            <p:nvPr/>
          </p:nvCxnSpPr>
          <p:spPr>
            <a:xfrm>
              <a:off x="8614651" y="1719235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3248CE6F-F7A5-294A-84AA-EF815FA0DB03}"/>
                </a:ext>
              </a:extLst>
            </p:cNvPr>
            <p:cNvCxnSpPr>
              <a:cxnSpLocks/>
            </p:cNvCxnSpPr>
            <p:nvPr/>
          </p:nvCxnSpPr>
          <p:spPr>
            <a:xfrm>
              <a:off x="8418708" y="1719235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F0C86649-FF73-914B-9C4F-0EF92A9C8050}"/>
                </a:ext>
              </a:extLst>
            </p:cNvPr>
            <p:cNvCxnSpPr>
              <a:cxnSpLocks/>
            </p:cNvCxnSpPr>
            <p:nvPr/>
          </p:nvCxnSpPr>
          <p:spPr>
            <a:xfrm>
              <a:off x="8222766" y="1719235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B98AF061-D2F5-484B-A356-6A28805F9382}"/>
                </a:ext>
              </a:extLst>
            </p:cNvPr>
            <p:cNvCxnSpPr>
              <a:cxnSpLocks/>
            </p:cNvCxnSpPr>
            <p:nvPr/>
          </p:nvCxnSpPr>
          <p:spPr>
            <a:xfrm>
              <a:off x="7893860" y="3033685"/>
              <a:ext cx="1833128" cy="0"/>
            </a:xfrm>
            <a:prstGeom prst="line">
              <a:avLst/>
            </a:prstGeom>
            <a:ln w="28575">
              <a:solidFill>
                <a:schemeClr val="accent5">
                  <a:alpha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7DB2CD91-02CF-5549-9A48-05EDB0FBF98D}"/>
                </a:ext>
              </a:extLst>
            </p:cNvPr>
            <p:cNvCxnSpPr>
              <a:cxnSpLocks/>
            </p:cNvCxnSpPr>
            <p:nvPr/>
          </p:nvCxnSpPr>
          <p:spPr>
            <a:xfrm>
              <a:off x="9019751" y="1719235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8E57EBED-1FF7-8943-800D-A620794006AB}"/>
                </a:ext>
              </a:extLst>
            </p:cNvPr>
            <p:cNvCxnSpPr>
              <a:cxnSpLocks/>
            </p:cNvCxnSpPr>
            <p:nvPr/>
          </p:nvCxnSpPr>
          <p:spPr>
            <a:xfrm>
              <a:off x="9200432" y="1719235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6F0B3F7B-4038-D542-8C39-FB517B2F0CAB}"/>
                </a:ext>
              </a:extLst>
            </p:cNvPr>
            <p:cNvCxnSpPr>
              <a:cxnSpLocks/>
            </p:cNvCxnSpPr>
            <p:nvPr/>
          </p:nvCxnSpPr>
          <p:spPr>
            <a:xfrm>
              <a:off x="9409393" y="1719235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A46FE1B5-0BEA-5D40-AB3C-855472008983}"/>
                </a:ext>
              </a:extLst>
            </p:cNvPr>
            <p:cNvCxnSpPr>
              <a:cxnSpLocks/>
            </p:cNvCxnSpPr>
            <p:nvPr/>
          </p:nvCxnSpPr>
          <p:spPr>
            <a:xfrm>
              <a:off x="9599500" y="1719235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33AB31B3-D3A8-624A-85F6-634A9113BF14}"/>
              </a:ext>
            </a:extLst>
          </p:cNvPr>
          <p:cNvGrpSpPr/>
          <p:nvPr/>
        </p:nvGrpSpPr>
        <p:grpSpPr>
          <a:xfrm>
            <a:off x="6689357" y="1781938"/>
            <a:ext cx="4128053" cy="1815882"/>
            <a:chOff x="2108096" y="4077010"/>
            <a:chExt cx="4128053" cy="1815882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C489F60-ED07-734E-88EE-DA471B4C14A6}"/>
                </a:ext>
              </a:extLst>
            </p:cNvPr>
            <p:cNvSpPr txBox="1"/>
            <p:nvPr/>
          </p:nvSpPr>
          <p:spPr>
            <a:xfrm>
              <a:off x="2108096" y="4077010"/>
              <a:ext cx="4128053" cy="1815882"/>
            </a:xfrm>
            <a:prstGeom prst="rect">
              <a:avLst/>
            </a:prstGeom>
            <a:noFill/>
            <a:ln w="34925">
              <a:solidFill>
                <a:schemeClr val="accent5">
                  <a:alpha val="9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    -7    = </a:t>
              </a:r>
              <a:r>
                <a:rPr lang="en-US" sz="28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r>
                <a:rPr lang="en-US" sz="2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1001</a:t>
              </a:r>
            </a:p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extend to</a:t>
              </a:r>
            </a:p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8 bits     </a:t>
              </a:r>
            </a:p>
            <a:p>
              <a:r>
                <a:rPr lang="en-US" sz="28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    1111</a:t>
              </a:r>
              <a:r>
                <a:rPr lang="en-US" sz="2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1001</a:t>
              </a:r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451D932A-B65D-BB41-A632-6FC505E333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36327" y="4421733"/>
              <a:ext cx="197964" cy="1123501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C78C32C6-D80C-4948-87E5-C6159197EB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23017" y="4421733"/>
              <a:ext cx="413688" cy="1123501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109A0A7A-36FF-3E4F-942A-35966F7E637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23481" y="4421733"/>
              <a:ext cx="610809" cy="1123501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0842C55C-851C-AD41-AC4A-4A8B5B1A590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92891" y="4421733"/>
              <a:ext cx="841399" cy="1123501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473B3D6E-8D83-934F-9B0C-871C7E737511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CC6A5D9E-063A-0019-85E3-CB3C4542562A}"/>
              </a:ext>
            </a:extLst>
          </p:cNvPr>
          <p:cNvSpPr/>
          <p:nvPr/>
        </p:nvSpPr>
        <p:spPr>
          <a:xfrm rot="5400000">
            <a:off x="8125305" y="3806625"/>
            <a:ext cx="902241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431214A-07F9-E7CE-C4C3-E3BC4DEBFE40}"/>
              </a:ext>
            </a:extLst>
          </p:cNvPr>
          <p:cNvSpPr txBox="1"/>
          <p:nvPr/>
        </p:nvSpPr>
        <p:spPr>
          <a:xfrm>
            <a:off x="392906" y="4453366"/>
            <a:ext cx="6068857" cy="1815882"/>
          </a:xfrm>
          <a:prstGeom prst="rect">
            <a:avLst/>
          </a:prstGeom>
          <a:noFill/>
          <a:ln w="34925">
            <a:solidFill>
              <a:schemeClr val="accent5">
                <a:alpha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1001 = -8 + 1 = -7</a:t>
            </a:r>
            <a:endParaRPr lang="en-US" sz="28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1111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1001 =</a:t>
            </a:r>
          </a:p>
          <a:p>
            <a:r>
              <a:rPr lang="en-US" sz="28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(-128 + 64 + 32 + 16 + 8) 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+ 1 = </a:t>
            </a:r>
            <a:r>
              <a:rPr lang="en-US" sz="28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-8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+ 1 = -7 </a:t>
            </a:r>
          </a:p>
        </p:txBody>
      </p:sp>
    </p:spTree>
    <p:extLst>
      <p:ext uri="{BB962C8B-B14F-4D97-AF65-F5344CB8AC3E}">
        <p14:creationId xmlns:p14="http://schemas.microsoft.com/office/powerpoint/2010/main" val="2495127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22" grpId="0" animBg="1"/>
      <p:bldP spid="2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FFAFE97-4A90-1A48-AC61-60A95CC333C9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2346582" y="585551"/>
            <a:ext cx="6815590" cy="1569903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>
                <a:ea typeface="ＭＳ Ｐゴシック" pitchFamily="34" charset="-128"/>
                <a:cs typeface="ＭＳ Ｐゴシック" pitchFamily="34" charset="-128"/>
              </a:rPr>
              <a:t>Convert from smaller to larger integral data types</a:t>
            </a:r>
          </a:p>
          <a:p>
            <a:r>
              <a:rPr lang="en-US" dirty="0">
                <a:ea typeface="ＭＳ Ｐゴシック" pitchFamily="34" charset="-128"/>
                <a:cs typeface="ＭＳ Ｐゴシック" pitchFamily="34" charset="-128"/>
              </a:rPr>
              <a:t>C and Java automatically performs sign extension </a:t>
            </a:r>
          </a:p>
          <a:p>
            <a:r>
              <a:rPr lang="en-US" dirty="0">
                <a:ea typeface="ＭＳ Ｐゴシック" pitchFamily="34" charset="-128"/>
                <a:cs typeface="ＭＳ Ｐゴシック" pitchFamily="34" charset="-128"/>
              </a:rPr>
              <a:t>Example (on pi-cluster with 32-bit int)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FDFB9CE-2B75-0743-869D-FBF965910B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7" y="79997"/>
            <a:ext cx="10515600" cy="484675"/>
          </a:xfrm>
        </p:spPr>
        <p:txBody>
          <a:bodyPr/>
          <a:lstStyle/>
          <a:p>
            <a:r>
              <a:rPr lang="en-US" dirty="0"/>
              <a:t>Sign Extension in C: Type casts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03A34CE-6C45-1F48-ADAE-77C6C873FD02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36F22B-8714-5255-D9AA-4B91FAC2427A}"/>
              </a:ext>
            </a:extLst>
          </p:cNvPr>
          <p:cNvSpPr txBox="1"/>
          <p:nvPr/>
        </p:nvSpPr>
        <p:spPr>
          <a:xfrm>
            <a:off x="1743654" y="2222516"/>
            <a:ext cx="4336444" cy="452431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stdlib.h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stdio.h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 main(void)</a:t>
            </a:r>
          </a:p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signed char c = -1;</a:t>
            </a:r>
          </a:p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signed int 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c;</a:t>
            </a:r>
          </a:p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unsigned char d = 1;</a:t>
            </a:r>
          </a:p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unsigned int j = d;</a:t>
            </a:r>
          </a:p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("c decimal = %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hd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\n", c);</a:t>
            </a:r>
          </a:p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("c = 0x%hhx\n", c);</a:t>
            </a:r>
          </a:p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("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decimal = %d\n", 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("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0x%x\n", 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("\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nd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decimal = %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hd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\n", d);</a:t>
            </a:r>
          </a:p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("d = 0x%hhx\n", d);</a:t>
            </a:r>
          </a:p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("j decimal = %d\n", j);</a:t>
            </a:r>
          </a:p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("j = 0x%x\n", j);</a:t>
            </a:r>
          </a:p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return EXIT_SUCCESS;</a:t>
            </a:r>
          </a:p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9FEC53A-9565-16F2-06E3-415ED884DE73}"/>
              </a:ext>
            </a:extLst>
          </p:cNvPr>
          <p:cNvSpPr txBox="1"/>
          <p:nvPr/>
        </p:nvSpPr>
        <p:spPr>
          <a:xfrm>
            <a:off x="7510338" y="2899623"/>
            <a:ext cx="2159566" cy="31700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</a:t>
            </a:r>
            <a: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./</a:t>
            </a:r>
            <a:r>
              <a:rPr lang="en-US" sz="20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a.out</a:t>
            </a:r>
            <a:endParaRPr lang="en-US" sz="2000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 decimal = -1</a:t>
            </a:r>
          </a:p>
          <a:p>
            <a: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 = 0xff</a:t>
            </a:r>
          </a:p>
          <a:p>
            <a:r>
              <a:rPr lang="en-US" sz="20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decimal = -1</a:t>
            </a:r>
          </a:p>
          <a:p>
            <a:r>
              <a:rPr lang="en-US" sz="20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0xffffffff</a:t>
            </a:r>
          </a:p>
          <a:p>
            <a:endParaRPr lang="en-US" sz="2000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 decimal = 1</a:t>
            </a:r>
          </a:p>
          <a:p>
            <a: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 = 0x1</a:t>
            </a:r>
          </a:p>
          <a:p>
            <a: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 decimal = 1</a:t>
            </a:r>
          </a:p>
          <a:p>
            <a: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 = 0x1</a:t>
            </a:r>
          </a:p>
        </p:txBody>
      </p:sp>
    </p:spTree>
    <p:extLst>
      <p:ext uri="{BB962C8B-B14F-4D97-AF65-F5344CB8AC3E}">
        <p14:creationId xmlns:p14="http://schemas.microsoft.com/office/powerpoint/2010/main" val="275202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1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E30DA81-9A6C-BB42-9D77-EC2D47578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37" y="0"/>
            <a:ext cx="12028525" cy="1143195"/>
          </a:xfrm>
        </p:spPr>
        <p:txBody>
          <a:bodyPr/>
          <a:lstStyle/>
          <a:p>
            <a:r>
              <a:rPr lang="en-US" dirty="0"/>
              <a:t>Different Type of Numbers each have a Fixed # of Bits</a:t>
            </a:r>
            <a:br>
              <a:rPr lang="en-US" dirty="0"/>
            </a:br>
            <a:r>
              <a:rPr lang="en-US" dirty="0"/>
              <a:t>      </a:t>
            </a:r>
            <a:r>
              <a:rPr lang="en-US" dirty="0">
                <a:solidFill>
                  <a:srgbClr val="2C895B"/>
                </a:solidFill>
              </a:rPr>
              <a:t>Spanning one or more contiguous bytes of memory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3D86B3-A9C0-0448-9259-3DA94317B7D7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EC369CE-B272-1E98-0552-B775832FDF83}"/>
              </a:ext>
            </a:extLst>
          </p:cNvPr>
          <p:cNvGraphicFramePr>
            <a:graphicFrameLocks noGrp="1"/>
          </p:cNvGraphicFramePr>
          <p:nvPr/>
        </p:nvGraphicFramePr>
        <p:xfrm>
          <a:off x="580576" y="1532380"/>
          <a:ext cx="4573236" cy="4511040"/>
        </p:xfrm>
        <a:graphic>
          <a:graphicData uri="http://schemas.openxmlformats.org/drawingml/2006/table">
            <a:tbl>
              <a:tblPr firstRow="1" bandRow="1">
                <a:tableStyleId>{91EBBBCC-DAD2-459C-BE2E-F6DE35CF9A28}</a:tableStyleId>
              </a:tblPr>
              <a:tblGrid>
                <a:gridCol w="29741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9903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7787"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Roboto Regular" charset="0"/>
                          <a:cs typeface="Consolas" panose="020B0609020204030204" pitchFamily="49" charset="0"/>
                        </a:rPr>
                        <a:t>C Data Type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Roboto Regular" charset="0"/>
                          <a:cs typeface="Consolas" panose="020B0609020204030204" pitchFamily="49" charset="0"/>
                        </a:rPr>
                        <a:t>AArch-32 </a:t>
                      </a:r>
                    </a:p>
                    <a:p>
                      <a:pPr algn="ctr"/>
                      <a:r>
                        <a:rPr lang="en-US" sz="2000" b="1" i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Roboto Regular" charset="0"/>
                          <a:cs typeface="Consolas" panose="020B0609020204030204" pitchFamily="49" charset="0"/>
                        </a:rPr>
                        <a:t>contiguous Bytes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char </a:t>
                      </a:r>
                      <a:r>
                        <a:rPr lang="en-US" sz="1800" b="0" i="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(arm unsigned)</a:t>
                      </a:r>
                      <a:endParaRPr lang="en-US" sz="2000" b="0" i="0" dirty="0">
                        <a:solidFill>
                          <a:srgbClr val="FF0000"/>
                        </a:solidFill>
                        <a:latin typeface="Consolas" panose="020B0609020204030204" pitchFamily="49" charset="0"/>
                        <a:ea typeface="Anonymous Pro" panose="020606090302020005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    short int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unsigned short </a:t>
                      </a:r>
                      <a:r>
                        <a:rPr lang="en-US" sz="2000" b="0" i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int</a:t>
                      </a:r>
                      <a:endParaRPr lang="en-US" sz="2000" b="0" i="0" dirty="0">
                        <a:solidFill>
                          <a:schemeClr val="tx1">
                            <a:lumMod val="50000"/>
                          </a:schemeClr>
                        </a:solidFill>
                        <a:latin typeface="Consolas" panose="020B0609020204030204" pitchFamily="49" charset="0"/>
                        <a:ea typeface="Anonymous Pro" panose="020606090302020005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          </a:t>
                      </a:r>
                      <a:r>
                        <a:rPr lang="en-US" sz="2000" b="0" i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int</a:t>
                      </a:r>
                      <a:endParaRPr lang="en-US" sz="2000" b="0" i="0" dirty="0">
                        <a:solidFill>
                          <a:schemeClr val="tx1">
                            <a:lumMod val="50000"/>
                          </a:schemeClr>
                        </a:solidFill>
                        <a:latin typeface="Consolas" panose="020B0609020204030204" pitchFamily="49" charset="0"/>
                        <a:ea typeface="Anonymous Pro" panose="020606090302020005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57015124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 unsigned </a:t>
                      </a:r>
                      <a:r>
                        <a:rPr lang="en-US" sz="2000" b="0" i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int</a:t>
                      </a:r>
                      <a:endParaRPr lang="en-US" sz="2000" b="0" i="0" dirty="0">
                        <a:solidFill>
                          <a:schemeClr val="tx1">
                            <a:lumMod val="50000"/>
                          </a:schemeClr>
                        </a:solidFill>
                        <a:latin typeface="Consolas" panose="020B0609020204030204" pitchFamily="49" charset="0"/>
                        <a:ea typeface="Anonymous Pro" panose="020606090302020005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     long </a:t>
                      </a:r>
                      <a:r>
                        <a:rPr lang="en-US" sz="2000" b="0" i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int</a:t>
                      </a:r>
                      <a:endParaRPr lang="en-US" sz="2000" b="0" i="0" dirty="0">
                        <a:solidFill>
                          <a:schemeClr val="tx1">
                            <a:lumMod val="50000"/>
                          </a:schemeClr>
                        </a:solidFill>
                        <a:latin typeface="Consolas" panose="020B0609020204030204" pitchFamily="49" charset="0"/>
                        <a:ea typeface="Anonymous Pro" panose="020606090302020005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long </a:t>
                      </a:r>
                      <a:r>
                        <a:rPr lang="en-US" sz="2000" b="0" i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long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2000" b="0" i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int</a:t>
                      </a:r>
                      <a:endParaRPr lang="en-US" sz="2000" b="0" i="0" dirty="0">
                        <a:solidFill>
                          <a:schemeClr val="tx1">
                            <a:lumMod val="50000"/>
                          </a:schemeClr>
                        </a:solidFill>
                        <a:latin typeface="Consolas" panose="020B0609020204030204" pitchFamily="49" charset="0"/>
                        <a:ea typeface="Anonymous Pro" panose="020606090302020005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        float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       double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  long double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43745716"/>
                  </a:ext>
                </a:extLst>
              </a:tr>
              <a:tr h="139512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    </a:t>
                      </a:r>
                      <a:r>
                        <a:rPr lang="en-US" sz="2000" b="0" i="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pointer *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13588530"/>
                  </a:ext>
                </a:extLst>
              </a:tr>
            </a:tbl>
          </a:graphicData>
        </a:graphic>
      </p:graphicFrame>
      <p:grpSp>
        <p:nvGrpSpPr>
          <p:cNvPr id="17" name="Group 16">
            <a:extLst>
              <a:ext uri="{FF2B5EF4-FFF2-40B4-BE49-F238E27FC236}">
                <a16:creationId xmlns:a16="http://schemas.microsoft.com/office/drawing/2014/main" id="{3EAAFBF3-535B-D7CE-0B19-845F5BF3930B}"/>
              </a:ext>
            </a:extLst>
          </p:cNvPr>
          <p:cNvGrpSpPr/>
          <p:nvPr/>
        </p:nvGrpSpPr>
        <p:grpSpPr>
          <a:xfrm>
            <a:off x="5512603" y="4977994"/>
            <a:ext cx="5743020" cy="1036727"/>
            <a:chOff x="2336011" y="1981756"/>
            <a:chExt cx="7698507" cy="1155605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886A714-B34F-82FF-65BC-25E778F4533F}"/>
                </a:ext>
              </a:extLst>
            </p:cNvPr>
            <p:cNvSpPr txBox="1"/>
            <p:nvPr/>
          </p:nvSpPr>
          <p:spPr>
            <a:xfrm>
              <a:off x="9655933" y="2821198"/>
              <a:ext cx="361433" cy="3087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0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D6979A1-02E3-D090-0145-278D55B70DC5}"/>
                </a:ext>
              </a:extLst>
            </p:cNvPr>
            <p:cNvSpPr txBox="1"/>
            <p:nvPr/>
          </p:nvSpPr>
          <p:spPr>
            <a:xfrm>
              <a:off x="2336011" y="2828600"/>
              <a:ext cx="475319" cy="3087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31</a:t>
              </a: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F64DB17E-8EC1-B37E-E259-DCAC7D296277}"/>
                </a:ext>
              </a:extLst>
            </p:cNvPr>
            <p:cNvGrpSpPr/>
            <p:nvPr/>
          </p:nvGrpSpPr>
          <p:grpSpPr>
            <a:xfrm>
              <a:off x="2359927" y="1981756"/>
              <a:ext cx="7674591" cy="764961"/>
              <a:chOff x="4209859" y="2987125"/>
              <a:chExt cx="4619646" cy="569108"/>
            </a:xfrm>
          </p:grpSpPr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9CAC3A0-06B2-4485-0D44-85D7845885E5}"/>
                  </a:ext>
                </a:extLst>
              </p:cNvPr>
              <p:cNvSpPr txBox="1"/>
              <p:nvPr/>
            </p:nvSpPr>
            <p:spPr>
              <a:xfrm>
                <a:off x="7663617" y="3244334"/>
                <a:ext cx="1165888" cy="306279"/>
              </a:xfrm>
              <a:prstGeom prst="rect">
                <a:avLst/>
              </a:prstGeom>
              <a:solidFill>
                <a:srgbClr val="FF0000"/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accent6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</a:t>
                </a:r>
                <a:r>
                  <a:rPr lang="en-US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0000000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B0F5793-F1FE-8533-7745-BA2721312F84}"/>
                  </a:ext>
                </a:extLst>
              </p:cNvPr>
              <p:cNvSpPr txBox="1"/>
              <p:nvPr/>
            </p:nvSpPr>
            <p:spPr>
              <a:xfrm>
                <a:off x="6507156" y="3244334"/>
                <a:ext cx="1156460" cy="306279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accent6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</a:t>
                </a:r>
                <a:r>
                  <a:rPr lang="en-US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0000001</a:t>
                </a: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60D1B86-0D64-DE7F-722E-AD34530503B5}"/>
                  </a:ext>
                </a:extLst>
              </p:cNvPr>
              <p:cNvSpPr txBox="1"/>
              <p:nvPr/>
            </p:nvSpPr>
            <p:spPr>
              <a:xfrm>
                <a:off x="5358508" y="3249954"/>
                <a:ext cx="1148647" cy="306279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accent6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</a:t>
                </a:r>
                <a:r>
                  <a:rPr lang="en-US" b="1" dirty="0">
                    <a:solidFill>
                      <a:srgbClr val="7030A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0000010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FC135CD-7B00-FAEE-AF28-1B36A90B6A9A}"/>
                  </a:ext>
                </a:extLst>
              </p:cNvPr>
              <p:cNvSpPr txBox="1"/>
              <p:nvPr/>
            </p:nvSpPr>
            <p:spPr>
              <a:xfrm>
                <a:off x="4209859" y="3249954"/>
                <a:ext cx="1148647" cy="306279"/>
              </a:xfrm>
              <a:prstGeom prst="rect">
                <a:avLst/>
              </a:prstGeom>
              <a:solidFill>
                <a:srgbClr val="00B050"/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accent6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</a:t>
                </a:r>
                <a:r>
                  <a:rPr lang="en-US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0000011</a:t>
                </a:r>
              </a:p>
            </p:txBody>
          </p:sp>
          <p:sp>
            <p:nvSpPr>
              <p:cNvPr id="29" name="Rectangle 30">
                <a:extLst>
                  <a:ext uri="{FF2B5EF4-FFF2-40B4-BE49-F238E27FC236}">
                    <a16:creationId xmlns:a16="http://schemas.microsoft.com/office/drawing/2014/main" id="{F2B19048-0A3A-2F54-ADA1-8955F8DA47E5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3"/>
                </p:custDataLst>
              </p:nvPr>
            </p:nvSpPr>
            <p:spPr bwMode="auto">
              <a:xfrm>
                <a:off x="5160855" y="2987125"/>
                <a:ext cx="2557264" cy="236515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square" lIns="63500" tIns="25400" rIns="63500" bIns="25400">
                <a:spAutoFit/>
              </a:bodyPr>
              <a:lstStyle/>
              <a:p>
                <a:pPr>
                  <a:lnSpc>
                    <a:spcPct val="95000"/>
                  </a:lnSpc>
                </a:pPr>
                <a:r>
                  <a:rPr lang="en-US" sz="1600" b="1" dirty="0">
                    <a:solidFill>
                      <a:schemeClr val="accent1"/>
                    </a:solidFill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Word</a:t>
                </a:r>
                <a:r>
                  <a:rPr lang="en-US" sz="1600" dirty="0">
                    <a:solidFill>
                      <a:schemeClr val="tx2"/>
                    </a:solidFill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 32-bit integer uses 4 bytes</a:t>
                </a:r>
                <a:endParaRPr lang="en-US" sz="1600" b="0" dirty="0">
                  <a:solidFill>
                    <a:schemeClr val="tx2"/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4833B9A-D560-9291-AAAF-E82DDACC88C7}"/>
              </a:ext>
            </a:extLst>
          </p:cNvPr>
          <p:cNvGrpSpPr/>
          <p:nvPr/>
        </p:nvGrpSpPr>
        <p:grpSpPr>
          <a:xfrm>
            <a:off x="8101260" y="3063707"/>
            <a:ext cx="3554020" cy="1047573"/>
            <a:chOff x="5915191" y="1985317"/>
            <a:chExt cx="4759380" cy="1067663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5320850-43F5-F27B-3893-394E16515534}"/>
                </a:ext>
              </a:extLst>
            </p:cNvPr>
            <p:cNvSpPr txBox="1"/>
            <p:nvPr/>
          </p:nvSpPr>
          <p:spPr>
            <a:xfrm>
              <a:off x="9638485" y="2775981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0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EAAF014-8D47-F956-DF0E-6F9CBC4D00E9}"/>
                </a:ext>
              </a:extLst>
            </p:cNvPr>
            <p:cNvSpPr txBox="1"/>
            <p:nvPr/>
          </p:nvSpPr>
          <p:spPr>
            <a:xfrm>
              <a:off x="8025255" y="2690327"/>
              <a:ext cx="26962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7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F4200A2-4C82-1DFF-CAA8-2AA9921D0868}"/>
                </a:ext>
              </a:extLst>
            </p:cNvPr>
            <p:cNvSpPr txBox="1"/>
            <p:nvPr/>
          </p:nvSpPr>
          <p:spPr>
            <a:xfrm>
              <a:off x="6088992" y="2703726"/>
              <a:ext cx="35458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15</a:t>
              </a:r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1A3F4058-45BA-C3C7-1F4F-BB3F87B7CBCD}"/>
                </a:ext>
              </a:extLst>
            </p:cNvPr>
            <p:cNvGrpSpPr/>
            <p:nvPr/>
          </p:nvGrpSpPr>
          <p:grpSpPr>
            <a:xfrm>
              <a:off x="5915191" y="1985317"/>
              <a:ext cx="4759380" cy="718582"/>
              <a:chOff x="6349916" y="2989772"/>
              <a:chExt cx="2864863" cy="534603"/>
            </a:xfrm>
          </p:grpSpPr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A3EA753-FA11-8723-4085-A53A23128E6C}"/>
                  </a:ext>
                </a:extLst>
              </p:cNvPr>
              <p:cNvSpPr txBox="1"/>
              <p:nvPr/>
            </p:nvSpPr>
            <p:spPr>
              <a:xfrm>
                <a:off x="7691000" y="3229098"/>
                <a:ext cx="1162922" cy="280041"/>
              </a:xfrm>
              <a:prstGeom prst="rect">
                <a:avLst/>
              </a:prstGeom>
              <a:solidFill>
                <a:srgbClr val="FF0000"/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accent6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</a:t>
                </a:r>
                <a:r>
                  <a:rPr lang="en-US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0000000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515CCF78-046B-27D8-6286-6085CE13EEA7}"/>
                  </a:ext>
                </a:extLst>
              </p:cNvPr>
              <p:cNvSpPr txBox="1"/>
              <p:nvPr/>
            </p:nvSpPr>
            <p:spPr>
              <a:xfrm>
                <a:off x="6513187" y="3244334"/>
                <a:ext cx="1163274" cy="280041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accent6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</a:t>
                </a:r>
                <a:r>
                  <a:rPr lang="en-US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00000001</a:t>
                </a:r>
              </a:p>
            </p:txBody>
          </p:sp>
          <p:sp>
            <p:nvSpPr>
              <p:cNvPr id="40" name="Rectangle 30">
                <a:extLst>
                  <a:ext uri="{FF2B5EF4-FFF2-40B4-BE49-F238E27FC236}">
                    <a16:creationId xmlns:a16="http://schemas.microsoft.com/office/drawing/2014/main" id="{B764CA87-59D1-C2B3-A3F8-3EA182B38127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2"/>
                </p:custDataLst>
              </p:nvPr>
            </p:nvSpPr>
            <p:spPr bwMode="auto">
              <a:xfrm>
                <a:off x="6349916" y="2989772"/>
                <a:ext cx="2864863" cy="212184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square" lIns="63500" tIns="25400" rIns="63500" bIns="25400">
                <a:spAutoFit/>
              </a:bodyPr>
              <a:lstStyle/>
              <a:p>
                <a:pPr>
                  <a:lnSpc>
                    <a:spcPct val="95000"/>
                  </a:lnSpc>
                </a:pPr>
                <a:r>
                  <a:rPr lang="en-US" sz="1600" b="1" dirty="0">
                    <a:solidFill>
                      <a:schemeClr val="accent1"/>
                    </a:solidFill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Half Word </a:t>
                </a:r>
                <a:r>
                  <a:rPr lang="en-US" sz="1600" dirty="0">
                    <a:solidFill>
                      <a:schemeClr val="tx2"/>
                    </a:solidFill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16-bit integer uses 2 bytes</a:t>
                </a:r>
                <a:endParaRPr lang="en-US" sz="1600" b="0" dirty="0">
                  <a:solidFill>
                    <a:schemeClr val="tx2"/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26C87278-D57D-59EE-B837-A201B6E98B72}"/>
              </a:ext>
            </a:extLst>
          </p:cNvPr>
          <p:cNvGrpSpPr/>
          <p:nvPr/>
        </p:nvGrpSpPr>
        <p:grpSpPr>
          <a:xfrm>
            <a:off x="9694223" y="1627807"/>
            <a:ext cx="1610529" cy="1151762"/>
            <a:chOff x="7738742" y="1809091"/>
            <a:chExt cx="2392726" cy="1151762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61D6DD7D-CD72-9B48-843C-8D1F54660F61}"/>
                </a:ext>
              </a:extLst>
            </p:cNvPr>
            <p:cNvSpPr txBox="1"/>
            <p:nvPr/>
          </p:nvSpPr>
          <p:spPr>
            <a:xfrm>
              <a:off x="9683109" y="2683854"/>
              <a:ext cx="26962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0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F993FC8-CC8F-07FB-3A02-00B9F000D59B}"/>
                </a:ext>
              </a:extLst>
            </p:cNvPr>
            <p:cNvSpPr txBox="1"/>
            <p:nvPr/>
          </p:nvSpPr>
          <p:spPr>
            <a:xfrm>
              <a:off x="8125385" y="2665979"/>
              <a:ext cx="26962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7</a:t>
              </a:r>
            </a:p>
          </p:txBody>
        </p: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A8E4DED2-28C2-7417-9395-814A0AFB86E9}"/>
                </a:ext>
              </a:extLst>
            </p:cNvPr>
            <p:cNvGrpSpPr/>
            <p:nvPr/>
          </p:nvGrpSpPr>
          <p:grpSpPr>
            <a:xfrm>
              <a:off x="7738742" y="1809091"/>
              <a:ext cx="2392726" cy="887730"/>
              <a:chOff x="7447583" y="2858662"/>
              <a:chExt cx="1440278" cy="660443"/>
            </a:xfrm>
          </p:grpSpPr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2A7AD2AE-E21C-4FCE-9AFF-E6DF540204BA}"/>
                  </a:ext>
                </a:extLst>
              </p:cNvPr>
              <p:cNvSpPr txBox="1"/>
              <p:nvPr/>
            </p:nvSpPr>
            <p:spPr>
              <a:xfrm>
                <a:off x="7680320" y="3244334"/>
                <a:ext cx="1153696" cy="274771"/>
              </a:xfrm>
              <a:prstGeom prst="rect">
                <a:avLst/>
              </a:prstGeom>
              <a:solidFill>
                <a:srgbClr val="FF0000"/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accent6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</a:t>
                </a:r>
                <a:r>
                  <a:rPr lang="en-US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0000000</a:t>
                </a:r>
              </a:p>
            </p:txBody>
          </p:sp>
          <p:sp>
            <p:nvSpPr>
              <p:cNvPr id="50" name="Rectangle 30">
                <a:extLst>
                  <a:ext uri="{FF2B5EF4-FFF2-40B4-BE49-F238E27FC236}">
                    <a16:creationId xmlns:a16="http://schemas.microsoft.com/office/drawing/2014/main" id="{C8658133-C196-8FC6-10EA-03EFB9D2DA7B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"/>
                </p:custDataLst>
              </p:nvPr>
            </p:nvSpPr>
            <p:spPr bwMode="auto">
              <a:xfrm>
                <a:off x="7447583" y="2858662"/>
                <a:ext cx="1440278" cy="386206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square" lIns="63500" tIns="25400" rIns="63500" bIns="25400">
                <a:spAutoFit/>
              </a:bodyPr>
              <a:lstStyle/>
              <a:p>
                <a:pPr>
                  <a:lnSpc>
                    <a:spcPct val="95000"/>
                  </a:lnSpc>
                </a:pPr>
                <a:r>
                  <a:rPr lang="en-US" sz="1600" b="1" dirty="0">
                    <a:solidFill>
                      <a:schemeClr val="accent1"/>
                    </a:solidFill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Byte</a:t>
                </a:r>
                <a:r>
                  <a:rPr lang="en-US" sz="1600" dirty="0">
                    <a:solidFill>
                      <a:schemeClr val="tx2"/>
                    </a:solidFill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 8-bit integer uses 1 byte</a:t>
                </a:r>
                <a:endParaRPr lang="en-US" sz="1600" b="0" dirty="0">
                  <a:solidFill>
                    <a:schemeClr val="tx2"/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956EBD9-9A4A-3CE2-CF80-400B4F01C095}"/>
              </a:ext>
            </a:extLst>
          </p:cNvPr>
          <p:cNvGrpSpPr/>
          <p:nvPr/>
        </p:nvGrpSpPr>
        <p:grpSpPr>
          <a:xfrm>
            <a:off x="5320902" y="4387267"/>
            <a:ext cx="4134465" cy="875933"/>
            <a:chOff x="5320902" y="4387267"/>
            <a:chExt cx="4134465" cy="875933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7387503-191E-7078-0990-A148558CC5F1}"/>
                </a:ext>
              </a:extLst>
            </p:cNvPr>
            <p:cNvSpPr txBox="1"/>
            <p:nvPr/>
          </p:nvSpPr>
          <p:spPr>
            <a:xfrm>
              <a:off x="5320902" y="4387267"/>
              <a:ext cx="4134465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most significant bit (largest power of 2)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5E8C6ADD-62A8-193D-8F11-1C6ED1BF334E}"/>
                </a:ext>
              </a:extLst>
            </p:cNvPr>
            <p:cNvCxnSpPr/>
            <p:nvPr/>
          </p:nvCxnSpPr>
          <p:spPr>
            <a:xfrm>
              <a:off x="5689895" y="4756599"/>
              <a:ext cx="0" cy="506601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9FE4C4D-7CE0-2607-A033-045482EA779D}"/>
              </a:ext>
            </a:extLst>
          </p:cNvPr>
          <p:cNvGrpSpPr/>
          <p:nvPr/>
        </p:nvGrpSpPr>
        <p:grpSpPr>
          <a:xfrm>
            <a:off x="7311190" y="5557147"/>
            <a:ext cx="4275529" cy="831517"/>
            <a:chOff x="7311190" y="5557147"/>
            <a:chExt cx="4275529" cy="831517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0735920-DE33-05BE-F34B-DFF965886083}"/>
                </a:ext>
              </a:extLst>
            </p:cNvPr>
            <p:cNvSpPr txBox="1"/>
            <p:nvPr/>
          </p:nvSpPr>
          <p:spPr>
            <a:xfrm>
              <a:off x="7311190" y="6019332"/>
              <a:ext cx="4275529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least significant bit (smallest power of 2)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77431463-67C2-E1E9-E4CB-AC655F467C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905793" y="5557147"/>
              <a:ext cx="0" cy="457574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FF802F9-E944-5BB0-171D-408C6E757039}"/>
              </a:ext>
            </a:extLst>
          </p:cNvPr>
          <p:cNvGrpSpPr/>
          <p:nvPr/>
        </p:nvGrpSpPr>
        <p:grpSpPr>
          <a:xfrm>
            <a:off x="4880811" y="5647434"/>
            <a:ext cx="2274982" cy="1073181"/>
            <a:chOff x="4880811" y="5647434"/>
            <a:chExt cx="2274982" cy="1073181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D4A34C3-44AC-B099-BA24-2337899B1267}"/>
                </a:ext>
              </a:extLst>
            </p:cNvPr>
            <p:cNvSpPr txBox="1"/>
            <p:nvPr/>
          </p:nvSpPr>
          <p:spPr>
            <a:xfrm>
              <a:off x="4880811" y="6351283"/>
              <a:ext cx="2274982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most significant byte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FE312FC2-EA4F-8B0C-1406-D997C5E2B58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52774" y="5647434"/>
              <a:ext cx="0" cy="703849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6B6579F-5252-21E5-8111-791A35A57E78}"/>
              </a:ext>
            </a:extLst>
          </p:cNvPr>
          <p:cNvGrpSpPr/>
          <p:nvPr/>
        </p:nvGrpSpPr>
        <p:grpSpPr>
          <a:xfrm>
            <a:off x="9622457" y="4398660"/>
            <a:ext cx="2262158" cy="889494"/>
            <a:chOff x="9622457" y="4398660"/>
            <a:chExt cx="2262158" cy="889494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D18B7CC-C370-1BC8-ADFE-1A1DEC7E79AE}"/>
                </a:ext>
              </a:extLst>
            </p:cNvPr>
            <p:cNvSpPr txBox="1"/>
            <p:nvPr/>
          </p:nvSpPr>
          <p:spPr>
            <a:xfrm>
              <a:off x="9622457" y="4398660"/>
              <a:ext cx="2262158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least significant byte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8B4E20F6-3CFE-0D46-A0FD-ADA109F5B442}"/>
                </a:ext>
              </a:extLst>
            </p:cNvPr>
            <p:cNvCxnSpPr>
              <a:cxnSpLocks/>
            </p:cNvCxnSpPr>
            <p:nvPr/>
          </p:nvCxnSpPr>
          <p:spPr>
            <a:xfrm>
              <a:off x="10693680" y="4767992"/>
              <a:ext cx="0" cy="520162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64078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B57584-68CB-6843-AE09-E1F61BCE74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Byte Ordering of Numbers In Memory: Endianness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B2DA1-D8B2-7647-AB55-8C7E1FC8DADA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38113" y="1285868"/>
            <a:ext cx="11289665" cy="2108102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sz="2200" dirty="0">
                <a:solidFill>
                  <a:schemeClr val="tx2"/>
                </a:solidFill>
              </a:rPr>
              <a:t>Two different ways to place multi-byte integers in a </a:t>
            </a:r>
            <a:r>
              <a:rPr lang="en-US" sz="2200" dirty="0">
                <a:solidFill>
                  <a:srgbClr val="0070C0"/>
                </a:solidFill>
              </a:rPr>
              <a:t>byte addressable </a:t>
            </a:r>
            <a:r>
              <a:rPr lang="en-US" sz="2200" dirty="0">
                <a:solidFill>
                  <a:schemeClr val="tx2"/>
                </a:solidFill>
              </a:rPr>
              <a:t>memory</a:t>
            </a:r>
          </a:p>
          <a:p>
            <a:pPr>
              <a:lnSpc>
                <a:spcPct val="100000"/>
              </a:lnSpc>
              <a:defRPr/>
            </a:pPr>
            <a:r>
              <a:rPr lang="en-US" sz="2200" dirty="0">
                <a:solidFill>
                  <a:srgbClr val="0070C0"/>
                </a:solidFill>
              </a:rPr>
              <a:t>Big-endian: </a:t>
            </a:r>
            <a:r>
              <a:rPr lang="en-US" sz="2200" dirty="0">
                <a:solidFill>
                  <a:srgbClr val="7030A0"/>
                </a:solidFill>
              </a:rPr>
              <a:t>Most</a:t>
            </a:r>
            <a:r>
              <a:rPr lang="en-US" sz="2200" dirty="0">
                <a:solidFill>
                  <a:schemeClr val="tx2"/>
                </a:solidFill>
              </a:rPr>
              <a:t> Significant Byte (“</a:t>
            </a:r>
            <a:r>
              <a:rPr lang="en-US" sz="2200" dirty="0">
                <a:solidFill>
                  <a:srgbClr val="0070C0"/>
                </a:solidFill>
              </a:rPr>
              <a:t>big end</a:t>
            </a:r>
            <a:r>
              <a:rPr lang="en-US" sz="2200" dirty="0">
                <a:solidFill>
                  <a:schemeClr val="tx2"/>
                </a:solidFill>
              </a:rPr>
              <a:t>”) starts at the </a:t>
            </a:r>
            <a:r>
              <a:rPr lang="en-US" sz="2200" i="1" dirty="0">
                <a:solidFill>
                  <a:srgbClr val="F37440"/>
                </a:solidFill>
              </a:rPr>
              <a:t>lowest (starting) </a:t>
            </a:r>
            <a:r>
              <a:rPr lang="en-US" sz="2200" dirty="0">
                <a:solidFill>
                  <a:schemeClr val="tx2"/>
                </a:solidFill>
              </a:rPr>
              <a:t>address</a:t>
            </a:r>
          </a:p>
          <a:p>
            <a:pPr>
              <a:lnSpc>
                <a:spcPct val="100000"/>
              </a:lnSpc>
              <a:defRPr/>
            </a:pPr>
            <a:r>
              <a:rPr lang="en-US" sz="2200" dirty="0">
                <a:solidFill>
                  <a:srgbClr val="2C895B"/>
                </a:solidFill>
              </a:rPr>
              <a:t>Little-endian</a:t>
            </a:r>
            <a:r>
              <a:rPr lang="en-US" sz="2200" dirty="0">
                <a:solidFill>
                  <a:srgbClr val="0070C0"/>
                </a:solidFill>
              </a:rPr>
              <a:t>: </a:t>
            </a:r>
            <a:r>
              <a:rPr lang="en-US" sz="2200" dirty="0">
                <a:solidFill>
                  <a:srgbClr val="7030A0"/>
                </a:solidFill>
              </a:rPr>
              <a:t>Least</a:t>
            </a:r>
            <a:r>
              <a:rPr lang="en-US" sz="2200" dirty="0">
                <a:solidFill>
                  <a:schemeClr val="tx2"/>
                </a:solidFill>
              </a:rPr>
              <a:t> Significant Byte (“</a:t>
            </a:r>
            <a:r>
              <a:rPr lang="en-US" sz="2200" dirty="0">
                <a:solidFill>
                  <a:srgbClr val="2C895B"/>
                </a:solidFill>
              </a:rPr>
              <a:t>little end</a:t>
            </a:r>
            <a:r>
              <a:rPr lang="en-US" sz="2200" dirty="0">
                <a:solidFill>
                  <a:schemeClr val="tx2"/>
                </a:solidFill>
              </a:rPr>
              <a:t>”) starts at the </a:t>
            </a:r>
            <a:r>
              <a:rPr lang="en-US" sz="2200" i="1" dirty="0">
                <a:solidFill>
                  <a:srgbClr val="F37440"/>
                </a:solidFill>
              </a:rPr>
              <a:t>lowest (starting)</a:t>
            </a:r>
            <a:r>
              <a:rPr lang="en-US" sz="2200" dirty="0">
                <a:solidFill>
                  <a:srgbClr val="F37440"/>
                </a:solidFill>
              </a:rPr>
              <a:t> </a:t>
            </a:r>
            <a:r>
              <a:rPr lang="en-US" sz="2200" dirty="0">
                <a:solidFill>
                  <a:schemeClr val="tx2"/>
                </a:solidFill>
              </a:rPr>
              <a:t>address</a:t>
            </a:r>
          </a:p>
          <a:p>
            <a:pPr>
              <a:lnSpc>
                <a:spcPct val="100000"/>
              </a:lnSpc>
              <a:spcBef>
                <a:spcPts val="1800"/>
              </a:spcBef>
              <a:defRPr/>
            </a:pPr>
            <a:r>
              <a:rPr lang="en-US" sz="2200" dirty="0">
                <a:solidFill>
                  <a:schemeClr val="tx2"/>
                </a:solidFill>
                <a:cs typeface="Arial" panose="020B0604020202020204" pitchFamily="34" charset="0"/>
              </a:rPr>
              <a:t>Example: 32-bit integer with 4-byte data</a:t>
            </a:r>
            <a:endParaRPr lang="en-US" sz="2200" i="1" dirty="0">
              <a:solidFill>
                <a:schemeClr val="tx2"/>
              </a:solidFill>
            </a:endParaRPr>
          </a:p>
        </p:txBody>
      </p:sp>
      <p:grpSp>
        <p:nvGrpSpPr>
          <p:cNvPr id="60" name="Group 51">
            <a:extLst>
              <a:ext uri="{FF2B5EF4-FFF2-40B4-BE49-F238E27FC236}">
                <a16:creationId xmlns:a16="http://schemas.microsoft.com/office/drawing/2014/main" id="{846F14FD-9636-474D-9C6B-B02226436A12}"/>
              </a:ext>
            </a:extLst>
          </p:cNvPr>
          <p:cNvGrpSpPr>
            <a:grpSpLocks/>
          </p:cNvGrpSpPr>
          <p:nvPr>
            <p:custDataLst>
              <p:tags r:id="rId1"/>
            </p:custDataLst>
          </p:nvPr>
        </p:nvGrpSpPr>
        <p:grpSpPr bwMode="auto">
          <a:xfrm>
            <a:off x="2530049" y="4214199"/>
            <a:ext cx="3102260" cy="450575"/>
            <a:chOff x="1968" y="3120"/>
            <a:chExt cx="1728" cy="192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61" name="Rectangle 41">
              <a:extLst>
                <a:ext uri="{FF2B5EF4-FFF2-40B4-BE49-F238E27FC236}">
                  <a16:creationId xmlns:a16="http://schemas.microsoft.com/office/drawing/2014/main" id="{C715016A-EC5B-3A48-B3B0-D2AFFD130A60}"/>
                </a:ext>
              </a:extLst>
            </p:cNvPr>
            <p:cNvSpPr>
              <a:spLocks noChangeArrowheads="1"/>
            </p:cNvSpPr>
            <p:nvPr>
              <p:custDataLst>
                <p:tags r:id="rId40"/>
              </p:custDataLst>
            </p:nvPr>
          </p:nvSpPr>
          <p:spPr bwMode="auto">
            <a:xfrm>
              <a:off x="1968" y="3120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a1</a:t>
              </a:r>
            </a:p>
          </p:txBody>
        </p:sp>
        <p:sp>
          <p:nvSpPr>
            <p:cNvPr id="62" name="Rectangle 42">
              <a:extLst>
                <a:ext uri="{FF2B5EF4-FFF2-40B4-BE49-F238E27FC236}">
                  <a16:creationId xmlns:a16="http://schemas.microsoft.com/office/drawing/2014/main" id="{F280B6E4-D397-A74A-AEC9-439BFA1B6B92}"/>
                </a:ext>
              </a:extLst>
            </p:cNvPr>
            <p:cNvSpPr>
              <a:spLocks noChangeArrowheads="1"/>
            </p:cNvSpPr>
            <p:nvPr>
              <p:custDataLst>
                <p:tags r:id="rId41"/>
              </p:custDataLst>
            </p:nvPr>
          </p:nvSpPr>
          <p:spPr bwMode="auto">
            <a:xfrm>
              <a:off x="2400" y="3120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b2</a:t>
              </a:r>
            </a:p>
          </p:txBody>
        </p:sp>
        <p:sp>
          <p:nvSpPr>
            <p:cNvPr id="63" name="Rectangle 43">
              <a:extLst>
                <a:ext uri="{FF2B5EF4-FFF2-40B4-BE49-F238E27FC236}">
                  <a16:creationId xmlns:a16="http://schemas.microsoft.com/office/drawing/2014/main" id="{0E9F22C8-0ADD-2544-A58A-C3265314824B}"/>
                </a:ext>
              </a:extLst>
            </p:cNvPr>
            <p:cNvSpPr>
              <a:spLocks noChangeArrowheads="1"/>
            </p:cNvSpPr>
            <p:nvPr>
              <p:custDataLst>
                <p:tags r:id="rId42"/>
              </p:custDataLst>
            </p:nvPr>
          </p:nvSpPr>
          <p:spPr bwMode="auto">
            <a:xfrm>
              <a:off x="2832" y="3120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c3</a:t>
              </a:r>
            </a:p>
          </p:txBody>
        </p:sp>
        <p:sp>
          <p:nvSpPr>
            <p:cNvPr id="64" name="Rectangle 44">
              <a:extLst>
                <a:ext uri="{FF2B5EF4-FFF2-40B4-BE49-F238E27FC236}">
                  <a16:creationId xmlns:a16="http://schemas.microsoft.com/office/drawing/2014/main" id="{BE2A12A6-CEF3-5749-91CE-3FF87426B732}"/>
                </a:ext>
              </a:extLst>
            </p:cNvPr>
            <p:cNvSpPr>
              <a:spLocks noChangeArrowheads="1"/>
            </p:cNvSpPr>
            <p:nvPr>
              <p:custDataLst>
                <p:tags r:id="rId43"/>
              </p:custDataLst>
            </p:nvPr>
          </p:nvSpPr>
          <p:spPr bwMode="auto">
            <a:xfrm>
              <a:off x="3264" y="3120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d4</a:t>
              </a:r>
            </a:p>
          </p:txBody>
        </p:sp>
      </p:grpSp>
      <p:grpSp>
        <p:nvGrpSpPr>
          <p:cNvPr id="70" name="Group 49">
            <a:extLst>
              <a:ext uri="{FF2B5EF4-FFF2-40B4-BE49-F238E27FC236}">
                <a16:creationId xmlns:a16="http://schemas.microsoft.com/office/drawing/2014/main" id="{77085040-644A-814B-9017-254F96207074}"/>
              </a:ext>
            </a:extLst>
          </p:cNvPr>
          <p:cNvGrpSpPr>
            <a:grpSpLocks/>
          </p:cNvGrpSpPr>
          <p:nvPr>
            <p:custDataLst>
              <p:tags r:id="rId2"/>
            </p:custDataLst>
          </p:nvPr>
        </p:nvGrpSpPr>
        <p:grpSpPr bwMode="auto">
          <a:xfrm>
            <a:off x="9649421" y="3859298"/>
            <a:ext cx="1371600" cy="2417763"/>
            <a:chOff x="2784" y="3294"/>
            <a:chExt cx="864" cy="1523"/>
          </a:xfrm>
        </p:grpSpPr>
        <p:sp>
          <p:nvSpPr>
            <p:cNvPr id="71" name="Rectangle 5">
              <a:extLst>
                <a:ext uri="{FF2B5EF4-FFF2-40B4-BE49-F238E27FC236}">
                  <a16:creationId xmlns:a16="http://schemas.microsoft.com/office/drawing/2014/main" id="{DAEA0969-C689-1541-9DCD-750EB6DF0C67}"/>
                </a:ext>
              </a:extLst>
            </p:cNvPr>
            <p:cNvSpPr>
              <a:spLocks noChangeArrowheads="1"/>
            </p:cNvSpPr>
            <p:nvPr>
              <p:custDataLst>
                <p:tags r:id="rId28"/>
              </p:custDataLst>
            </p:nvPr>
          </p:nvSpPr>
          <p:spPr bwMode="auto">
            <a:xfrm>
              <a:off x="3216" y="4252"/>
              <a:ext cx="432" cy="192"/>
            </a:xfrm>
            <a:prstGeom prst="rect">
              <a:avLst/>
            </a:prstGeom>
            <a:solidFill>
              <a:schemeClr val="bg1"/>
            </a:solidFill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sz="2000" b="0" dirty="0">
                  <a:latin typeface="Calibri" panose="020F0502020204030204" pitchFamily="34" charset="0"/>
                  <a:cs typeface="Calibri" panose="020F0502020204030204" pitchFamily="34" charset="0"/>
                </a:rPr>
                <a:t>0x100</a:t>
              </a:r>
            </a:p>
          </p:txBody>
        </p:sp>
        <p:sp>
          <p:nvSpPr>
            <p:cNvPr id="72" name="Rectangle 6">
              <a:extLst>
                <a:ext uri="{FF2B5EF4-FFF2-40B4-BE49-F238E27FC236}">
                  <a16:creationId xmlns:a16="http://schemas.microsoft.com/office/drawing/2014/main" id="{5C066A7D-1924-C142-B231-7FFFED27AEC7}"/>
                </a:ext>
              </a:extLst>
            </p:cNvPr>
            <p:cNvSpPr>
              <a:spLocks noChangeArrowheads="1"/>
            </p:cNvSpPr>
            <p:nvPr>
              <p:custDataLst>
                <p:tags r:id="rId29"/>
              </p:custDataLst>
            </p:nvPr>
          </p:nvSpPr>
          <p:spPr bwMode="auto">
            <a:xfrm>
              <a:off x="3216" y="4042"/>
              <a:ext cx="432" cy="192"/>
            </a:xfrm>
            <a:prstGeom prst="rect">
              <a:avLst/>
            </a:prstGeom>
            <a:solidFill>
              <a:schemeClr val="bg1"/>
            </a:solidFill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sz="2000" b="0" dirty="0">
                  <a:latin typeface="Calibri" panose="020F0502020204030204" pitchFamily="34" charset="0"/>
                  <a:cs typeface="Calibri" panose="020F0502020204030204" pitchFamily="34" charset="0"/>
                </a:rPr>
                <a:t>0x101</a:t>
              </a:r>
            </a:p>
          </p:txBody>
        </p:sp>
        <p:sp>
          <p:nvSpPr>
            <p:cNvPr id="73" name="Rectangle 7">
              <a:extLst>
                <a:ext uri="{FF2B5EF4-FFF2-40B4-BE49-F238E27FC236}">
                  <a16:creationId xmlns:a16="http://schemas.microsoft.com/office/drawing/2014/main" id="{37FFD468-834D-C746-B2A1-3C266C196972}"/>
                </a:ext>
              </a:extLst>
            </p:cNvPr>
            <p:cNvSpPr>
              <a:spLocks noChangeArrowheads="1"/>
            </p:cNvSpPr>
            <p:nvPr>
              <p:custDataLst>
                <p:tags r:id="rId30"/>
              </p:custDataLst>
            </p:nvPr>
          </p:nvSpPr>
          <p:spPr bwMode="auto">
            <a:xfrm>
              <a:off x="3215" y="3834"/>
              <a:ext cx="432" cy="192"/>
            </a:xfrm>
            <a:prstGeom prst="rect">
              <a:avLst/>
            </a:prstGeom>
            <a:solidFill>
              <a:schemeClr val="bg1"/>
            </a:solidFill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sz="2000" b="0" dirty="0">
                  <a:latin typeface="Calibri" panose="020F0502020204030204" pitchFamily="34" charset="0"/>
                  <a:cs typeface="Calibri" panose="020F0502020204030204" pitchFamily="34" charset="0"/>
                </a:rPr>
                <a:t>0x102</a:t>
              </a:r>
            </a:p>
          </p:txBody>
        </p:sp>
        <p:sp>
          <p:nvSpPr>
            <p:cNvPr id="74" name="Rectangle 8">
              <a:extLst>
                <a:ext uri="{FF2B5EF4-FFF2-40B4-BE49-F238E27FC236}">
                  <a16:creationId xmlns:a16="http://schemas.microsoft.com/office/drawing/2014/main" id="{89AA9D32-11AC-D64D-A6B7-802CB58AC53D}"/>
                </a:ext>
              </a:extLst>
            </p:cNvPr>
            <p:cNvSpPr>
              <a:spLocks noChangeArrowheads="1"/>
            </p:cNvSpPr>
            <p:nvPr>
              <p:custDataLst>
                <p:tags r:id="rId31"/>
              </p:custDataLst>
            </p:nvPr>
          </p:nvSpPr>
          <p:spPr bwMode="auto">
            <a:xfrm>
              <a:off x="3212" y="3658"/>
              <a:ext cx="432" cy="192"/>
            </a:xfrm>
            <a:prstGeom prst="rect">
              <a:avLst/>
            </a:prstGeom>
            <a:solidFill>
              <a:schemeClr val="bg1"/>
            </a:solidFill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sz="2000" b="0" dirty="0">
                  <a:latin typeface="Calibri" panose="020F0502020204030204" pitchFamily="34" charset="0"/>
                  <a:cs typeface="Calibri" panose="020F0502020204030204" pitchFamily="34" charset="0"/>
                </a:rPr>
                <a:t>0x103</a:t>
              </a:r>
            </a:p>
          </p:txBody>
        </p:sp>
        <p:sp>
          <p:nvSpPr>
            <p:cNvPr id="75" name="Rectangle 9">
              <a:extLst>
                <a:ext uri="{FF2B5EF4-FFF2-40B4-BE49-F238E27FC236}">
                  <a16:creationId xmlns:a16="http://schemas.microsoft.com/office/drawing/2014/main" id="{D5BFD51D-BDC3-F54F-B6C0-2C6243F57860}"/>
                </a:ext>
              </a:extLst>
            </p:cNvPr>
            <p:cNvSpPr>
              <a:spLocks noChangeArrowheads="1"/>
            </p:cNvSpPr>
            <p:nvPr>
              <p:custDataLst>
                <p:tags r:id="rId32"/>
              </p:custDataLst>
            </p:nvPr>
          </p:nvSpPr>
          <p:spPr bwMode="auto">
            <a:xfrm>
              <a:off x="2787" y="4249"/>
              <a:ext cx="432" cy="19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6" name="Rectangle 10">
              <a:extLst>
                <a:ext uri="{FF2B5EF4-FFF2-40B4-BE49-F238E27FC236}">
                  <a16:creationId xmlns:a16="http://schemas.microsoft.com/office/drawing/2014/main" id="{5BA6AFAF-BC58-2743-AB23-B327419CAF58}"/>
                </a:ext>
              </a:extLst>
            </p:cNvPr>
            <p:cNvSpPr>
              <a:spLocks noChangeArrowheads="1"/>
            </p:cNvSpPr>
            <p:nvPr>
              <p:custDataLst>
                <p:tags r:id="rId33"/>
              </p:custDataLst>
            </p:nvPr>
          </p:nvSpPr>
          <p:spPr bwMode="auto">
            <a:xfrm>
              <a:off x="2787" y="4057"/>
              <a:ext cx="432" cy="19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7" name="Rectangle 11">
              <a:extLst>
                <a:ext uri="{FF2B5EF4-FFF2-40B4-BE49-F238E27FC236}">
                  <a16:creationId xmlns:a16="http://schemas.microsoft.com/office/drawing/2014/main" id="{0C3EC9ED-EFC9-1846-9CDC-1503B2C5E4BE}"/>
                </a:ext>
              </a:extLst>
            </p:cNvPr>
            <p:cNvSpPr>
              <a:spLocks noChangeArrowheads="1"/>
            </p:cNvSpPr>
            <p:nvPr>
              <p:custDataLst>
                <p:tags r:id="rId34"/>
              </p:custDataLst>
            </p:nvPr>
          </p:nvSpPr>
          <p:spPr bwMode="auto">
            <a:xfrm>
              <a:off x="2787" y="3863"/>
              <a:ext cx="432" cy="19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2000" b="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01</a:t>
              </a:r>
            </a:p>
          </p:txBody>
        </p:sp>
        <p:sp>
          <p:nvSpPr>
            <p:cNvPr id="78" name="Rectangle 12">
              <a:extLst>
                <a:ext uri="{FF2B5EF4-FFF2-40B4-BE49-F238E27FC236}">
                  <a16:creationId xmlns:a16="http://schemas.microsoft.com/office/drawing/2014/main" id="{48FB35F0-6230-F64D-851A-FA3813B8581F}"/>
                </a:ext>
              </a:extLst>
            </p:cNvPr>
            <p:cNvSpPr>
              <a:spLocks noChangeArrowheads="1"/>
            </p:cNvSpPr>
            <p:nvPr>
              <p:custDataLst>
                <p:tags r:id="rId35"/>
              </p:custDataLst>
            </p:nvPr>
          </p:nvSpPr>
          <p:spPr bwMode="auto">
            <a:xfrm>
              <a:off x="2784" y="3671"/>
              <a:ext cx="432" cy="19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2000" b="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23</a:t>
              </a:r>
            </a:p>
          </p:txBody>
        </p:sp>
        <p:sp>
          <p:nvSpPr>
            <p:cNvPr id="79" name="Rectangle 13">
              <a:extLst>
                <a:ext uri="{FF2B5EF4-FFF2-40B4-BE49-F238E27FC236}">
                  <a16:creationId xmlns:a16="http://schemas.microsoft.com/office/drawing/2014/main" id="{56F96EA0-586E-A242-8081-A483C41ED420}"/>
                </a:ext>
              </a:extLst>
            </p:cNvPr>
            <p:cNvSpPr>
              <a:spLocks noChangeArrowheads="1"/>
            </p:cNvSpPr>
            <p:nvPr>
              <p:custDataLst>
                <p:tags r:id="rId36"/>
              </p:custDataLst>
            </p:nvPr>
          </p:nvSpPr>
          <p:spPr bwMode="auto">
            <a:xfrm>
              <a:off x="2784" y="3492"/>
              <a:ext cx="432" cy="1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0" name="Rectangle 14">
              <a:extLst>
                <a:ext uri="{FF2B5EF4-FFF2-40B4-BE49-F238E27FC236}">
                  <a16:creationId xmlns:a16="http://schemas.microsoft.com/office/drawing/2014/main" id="{774402D7-789B-4A46-9288-6402B3D4003C}"/>
                </a:ext>
              </a:extLst>
            </p:cNvPr>
            <p:cNvSpPr>
              <a:spLocks noChangeArrowheads="1"/>
            </p:cNvSpPr>
            <p:nvPr>
              <p:custDataLst>
                <p:tags r:id="rId37"/>
              </p:custDataLst>
            </p:nvPr>
          </p:nvSpPr>
          <p:spPr bwMode="auto">
            <a:xfrm>
              <a:off x="2784" y="3294"/>
              <a:ext cx="432" cy="1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1" name="Rectangle 15">
              <a:extLst>
                <a:ext uri="{FF2B5EF4-FFF2-40B4-BE49-F238E27FC236}">
                  <a16:creationId xmlns:a16="http://schemas.microsoft.com/office/drawing/2014/main" id="{9399079F-C709-084F-B5E7-C441710DD52E}"/>
                </a:ext>
              </a:extLst>
            </p:cNvPr>
            <p:cNvSpPr>
              <a:spLocks noChangeArrowheads="1"/>
            </p:cNvSpPr>
            <p:nvPr>
              <p:custDataLst>
                <p:tags r:id="rId38"/>
              </p:custDataLst>
            </p:nvPr>
          </p:nvSpPr>
          <p:spPr bwMode="auto">
            <a:xfrm>
              <a:off x="2784" y="4437"/>
              <a:ext cx="432" cy="1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2" name="Rectangle 16">
              <a:extLst>
                <a:ext uri="{FF2B5EF4-FFF2-40B4-BE49-F238E27FC236}">
                  <a16:creationId xmlns:a16="http://schemas.microsoft.com/office/drawing/2014/main" id="{8FCDAB5D-0082-2B43-B3F0-B470986CD57D}"/>
                </a:ext>
              </a:extLst>
            </p:cNvPr>
            <p:cNvSpPr>
              <a:spLocks noChangeArrowheads="1"/>
            </p:cNvSpPr>
            <p:nvPr>
              <p:custDataLst>
                <p:tags r:id="rId39"/>
              </p:custDataLst>
            </p:nvPr>
          </p:nvSpPr>
          <p:spPr bwMode="auto">
            <a:xfrm>
              <a:off x="2784" y="4625"/>
              <a:ext cx="432" cy="1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83" name="Group 51">
            <a:extLst>
              <a:ext uri="{FF2B5EF4-FFF2-40B4-BE49-F238E27FC236}">
                <a16:creationId xmlns:a16="http://schemas.microsoft.com/office/drawing/2014/main" id="{9CFAA84B-26CE-6944-8B76-48519D6B5F90}"/>
              </a:ext>
            </a:extLst>
          </p:cNvPr>
          <p:cNvGrpSpPr>
            <a:grpSpLocks/>
          </p:cNvGrpSpPr>
          <p:nvPr>
            <p:custDataLst>
              <p:tags r:id="rId3"/>
            </p:custDataLst>
          </p:nvPr>
        </p:nvGrpSpPr>
        <p:grpSpPr bwMode="auto">
          <a:xfrm>
            <a:off x="9654184" y="4457786"/>
            <a:ext cx="690563" cy="1201738"/>
            <a:chOff x="3011" y="4110"/>
            <a:chExt cx="435" cy="757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84" name="Rectangle 41">
              <a:extLst>
                <a:ext uri="{FF2B5EF4-FFF2-40B4-BE49-F238E27FC236}">
                  <a16:creationId xmlns:a16="http://schemas.microsoft.com/office/drawing/2014/main" id="{126DDCB4-2DB0-1E4B-AC29-8D32AF1FF7BC}"/>
                </a:ext>
              </a:extLst>
            </p:cNvPr>
            <p:cNvSpPr>
              <a:spLocks noChangeArrowheads="1"/>
            </p:cNvSpPr>
            <p:nvPr>
              <p:custDataLst>
                <p:tags r:id="rId24"/>
              </p:custDataLst>
            </p:nvPr>
          </p:nvSpPr>
          <p:spPr bwMode="auto">
            <a:xfrm>
              <a:off x="3011" y="4675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a1</a:t>
              </a:r>
            </a:p>
          </p:txBody>
        </p:sp>
        <p:sp>
          <p:nvSpPr>
            <p:cNvPr id="85" name="Rectangle 42">
              <a:extLst>
                <a:ext uri="{FF2B5EF4-FFF2-40B4-BE49-F238E27FC236}">
                  <a16:creationId xmlns:a16="http://schemas.microsoft.com/office/drawing/2014/main" id="{58CA4A3B-DD6D-6A40-83AF-8ABBE3B19390}"/>
                </a:ext>
              </a:extLst>
            </p:cNvPr>
            <p:cNvSpPr>
              <a:spLocks noChangeArrowheads="1"/>
            </p:cNvSpPr>
            <p:nvPr>
              <p:custDataLst>
                <p:tags r:id="rId25"/>
              </p:custDataLst>
            </p:nvPr>
          </p:nvSpPr>
          <p:spPr bwMode="auto">
            <a:xfrm>
              <a:off x="3014" y="4497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b2</a:t>
              </a:r>
            </a:p>
          </p:txBody>
        </p:sp>
        <p:sp>
          <p:nvSpPr>
            <p:cNvPr id="86" name="Rectangle 43">
              <a:extLst>
                <a:ext uri="{FF2B5EF4-FFF2-40B4-BE49-F238E27FC236}">
                  <a16:creationId xmlns:a16="http://schemas.microsoft.com/office/drawing/2014/main" id="{74E15E10-87DD-F24C-9914-A4F8D05921A6}"/>
                </a:ext>
              </a:extLst>
            </p:cNvPr>
            <p:cNvSpPr>
              <a:spLocks noChangeArrowheads="1"/>
            </p:cNvSpPr>
            <p:nvPr>
              <p:custDataLst>
                <p:tags r:id="rId26"/>
              </p:custDataLst>
            </p:nvPr>
          </p:nvSpPr>
          <p:spPr bwMode="auto">
            <a:xfrm>
              <a:off x="3014" y="4309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c3</a:t>
              </a:r>
            </a:p>
          </p:txBody>
        </p:sp>
        <p:sp>
          <p:nvSpPr>
            <p:cNvPr id="87" name="Rectangle 44">
              <a:extLst>
                <a:ext uri="{FF2B5EF4-FFF2-40B4-BE49-F238E27FC236}">
                  <a16:creationId xmlns:a16="http://schemas.microsoft.com/office/drawing/2014/main" id="{2A5F2D33-0F66-4749-8036-DB2E363A84A9}"/>
                </a:ext>
              </a:extLst>
            </p:cNvPr>
            <p:cNvSpPr>
              <a:spLocks noChangeArrowheads="1"/>
            </p:cNvSpPr>
            <p:nvPr>
              <p:custDataLst>
                <p:tags r:id="rId27"/>
              </p:custDataLst>
            </p:nvPr>
          </p:nvSpPr>
          <p:spPr bwMode="auto">
            <a:xfrm>
              <a:off x="3014" y="4110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d4</a:t>
              </a:r>
            </a:p>
          </p:txBody>
        </p:sp>
      </p:grpSp>
      <p:grpSp>
        <p:nvGrpSpPr>
          <p:cNvPr id="88" name="Group 49">
            <a:extLst>
              <a:ext uri="{FF2B5EF4-FFF2-40B4-BE49-F238E27FC236}">
                <a16:creationId xmlns:a16="http://schemas.microsoft.com/office/drawing/2014/main" id="{24CFC4AA-E23B-3F4A-8793-EB495F81BA3B}"/>
              </a:ext>
            </a:extLst>
          </p:cNvPr>
          <p:cNvGrpSpPr>
            <a:grpSpLocks/>
          </p:cNvGrpSpPr>
          <p:nvPr>
            <p:custDataLst>
              <p:tags r:id="rId4"/>
            </p:custDataLst>
          </p:nvPr>
        </p:nvGrpSpPr>
        <p:grpSpPr bwMode="auto">
          <a:xfrm>
            <a:off x="7986949" y="3911039"/>
            <a:ext cx="690563" cy="2419351"/>
            <a:chOff x="2784" y="3293"/>
            <a:chExt cx="435" cy="1524"/>
          </a:xfrm>
        </p:grpSpPr>
        <p:sp>
          <p:nvSpPr>
            <p:cNvPr id="93" name="Rectangle 9">
              <a:extLst>
                <a:ext uri="{FF2B5EF4-FFF2-40B4-BE49-F238E27FC236}">
                  <a16:creationId xmlns:a16="http://schemas.microsoft.com/office/drawing/2014/main" id="{91E323C3-F0F2-BF40-8DBA-90DC12C99F92}"/>
                </a:ext>
              </a:extLst>
            </p:cNvPr>
            <p:cNvSpPr>
              <a:spLocks noChangeArrowheads="1"/>
            </p:cNvSpPr>
            <p:nvPr>
              <p:custDataLst>
                <p:tags r:id="rId16"/>
              </p:custDataLst>
            </p:nvPr>
          </p:nvSpPr>
          <p:spPr bwMode="auto">
            <a:xfrm>
              <a:off x="2787" y="4249"/>
              <a:ext cx="432" cy="19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94" name="Rectangle 10">
              <a:extLst>
                <a:ext uri="{FF2B5EF4-FFF2-40B4-BE49-F238E27FC236}">
                  <a16:creationId xmlns:a16="http://schemas.microsoft.com/office/drawing/2014/main" id="{ED35846F-6FCC-E244-9858-E6DAACE94F9E}"/>
                </a:ext>
              </a:extLst>
            </p:cNvPr>
            <p:cNvSpPr>
              <a:spLocks noChangeArrowheads="1"/>
            </p:cNvSpPr>
            <p:nvPr>
              <p:custDataLst>
                <p:tags r:id="rId17"/>
              </p:custDataLst>
            </p:nvPr>
          </p:nvSpPr>
          <p:spPr bwMode="auto">
            <a:xfrm>
              <a:off x="2787" y="4057"/>
              <a:ext cx="432" cy="19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95" name="Rectangle 11">
              <a:extLst>
                <a:ext uri="{FF2B5EF4-FFF2-40B4-BE49-F238E27FC236}">
                  <a16:creationId xmlns:a16="http://schemas.microsoft.com/office/drawing/2014/main" id="{28EAAA7B-748C-C341-AA3A-584EBD40E2CE}"/>
                </a:ext>
              </a:extLst>
            </p:cNvPr>
            <p:cNvSpPr>
              <a:spLocks noChangeArrowheads="1"/>
            </p:cNvSpPr>
            <p:nvPr>
              <p:custDataLst>
                <p:tags r:id="rId18"/>
              </p:custDataLst>
            </p:nvPr>
          </p:nvSpPr>
          <p:spPr bwMode="auto">
            <a:xfrm>
              <a:off x="2787" y="3863"/>
              <a:ext cx="432" cy="19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2000" b="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01</a:t>
              </a:r>
            </a:p>
          </p:txBody>
        </p:sp>
        <p:sp>
          <p:nvSpPr>
            <p:cNvPr id="96" name="Rectangle 12">
              <a:extLst>
                <a:ext uri="{FF2B5EF4-FFF2-40B4-BE49-F238E27FC236}">
                  <a16:creationId xmlns:a16="http://schemas.microsoft.com/office/drawing/2014/main" id="{01015FC6-C845-294E-81B0-D6DA895C0BA2}"/>
                </a:ext>
              </a:extLst>
            </p:cNvPr>
            <p:cNvSpPr>
              <a:spLocks noChangeArrowheads="1"/>
            </p:cNvSpPr>
            <p:nvPr>
              <p:custDataLst>
                <p:tags r:id="rId19"/>
              </p:custDataLst>
            </p:nvPr>
          </p:nvSpPr>
          <p:spPr bwMode="auto">
            <a:xfrm>
              <a:off x="2784" y="3671"/>
              <a:ext cx="432" cy="19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2000" b="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23</a:t>
              </a:r>
            </a:p>
          </p:txBody>
        </p:sp>
        <p:sp>
          <p:nvSpPr>
            <p:cNvPr id="97" name="Rectangle 13">
              <a:extLst>
                <a:ext uri="{FF2B5EF4-FFF2-40B4-BE49-F238E27FC236}">
                  <a16:creationId xmlns:a16="http://schemas.microsoft.com/office/drawing/2014/main" id="{935F3F4E-34FA-0E49-9063-89FEE1969B0D}"/>
                </a:ext>
              </a:extLst>
            </p:cNvPr>
            <p:cNvSpPr>
              <a:spLocks noChangeArrowheads="1"/>
            </p:cNvSpPr>
            <p:nvPr>
              <p:custDataLst>
                <p:tags r:id="rId20"/>
              </p:custDataLst>
            </p:nvPr>
          </p:nvSpPr>
          <p:spPr bwMode="auto">
            <a:xfrm>
              <a:off x="2784" y="3492"/>
              <a:ext cx="432" cy="1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98" name="Rectangle 14">
              <a:extLst>
                <a:ext uri="{FF2B5EF4-FFF2-40B4-BE49-F238E27FC236}">
                  <a16:creationId xmlns:a16="http://schemas.microsoft.com/office/drawing/2014/main" id="{EB11F50E-7EDE-394A-9C07-6F985631BA54}"/>
                </a:ext>
              </a:extLst>
            </p:cNvPr>
            <p:cNvSpPr>
              <a:spLocks noChangeArrowheads="1"/>
            </p:cNvSpPr>
            <p:nvPr>
              <p:custDataLst>
                <p:tags r:id="rId21"/>
              </p:custDataLst>
            </p:nvPr>
          </p:nvSpPr>
          <p:spPr bwMode="auto">
            <a:xfrm>
              <a:off x="2784" y="3293"/>
              <a:ext cx="432" cy="1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99" name="Rectangle 15">
              <a:extLst>
                <a:ext uri="{FF2B5EF4-FFF2-40B4-BE49-F238E27FC236}">
                  <a16:creationId xmlns:a16="http://schemas.microsoft.com/office/drawing/2014/main" id="{8A4AF976-CE1C-0A46-837A-546DE2C0999F}"/>
                </a:ext>
              </a:extLst>
            </p:cNvPr>
            <p:cNvSpPr>
              <a:spLocks noChangeArrowheads="1"/>
            </p:cNvSpPr>
            <p:nvPr>
              <p:custDataLst>
                <p:tags r:id="rId22"/>
              </p:custDataLst>
            </p:nvPr>
          </p:nvSpPr>
          <p:spPr bwMode="auto">
            <a:xfrm>
              <a:off x="2784" y="4437"/>
              <a:ext cx="432" cy="1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00" name="Rectangle 16">
              <a:extLst>
                <a:ext uri="{FF2B5EF4-FFF2-40B4-BE49-F238E27FC236}">
                  <a16:creationId xmlns:a16="http://schemas.microsoft.com/office/drawing/2014/main" id="{924734BC-815B-2C4E-A3C9-1D93A7B89874}"/>
                </a:ext>
              </a:extLst>
            </p:cNvPr>
            <p:cNvSpPr>
              <a:spLocks noChangeArrowheads="1"/>
            </p:cNvSpPr>
            <p:nvPr>
              <p:custDataLst>
                <p:tags r:id="rId23"/>
              </p:custDataLst>
            </p:nvPr>
          </p:nvSpPr>
          <p:spPr bwMode="auto">
            <a:xfrm>
              <a:off x="2784" y="4625"/>
              <a:ext cx="432" cy="1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101" name="Group 52">
            <a:extLst>
              <a:ext uri="{FF2B5EF4-FFF2-40B4-BE49-F238E27FC236}">
                <a16:creationId xmlns:a16="http://schemas.microsoft.com/office/drawing/2014/main" id="{60E05BBF-A055-2A4B-A9C7-914EAB8EC66A}"/>
              </a:ext>
            </a:extLst>
          </p:cNvPr>
          <p:cNvGrpSpPr>
            <a:grpSpLocks/>
          </p:cNvGrpSpPr>
          <p:nvPr>
            <p:custDataLst>
              <p:tags r:id="rId5"/>
            </p:custDataLst>
          </p:nvPr>
        </p:nvGrpSpPr>
        <p:grpSpPr bwMode="auto">
          <a:xfrm>
            <a:off x="8013937" y="4514288"/>
            <a:ext cx="685800" cy="1219200"/>
            <a:chOff x="2159" y="4595"/>
            <a:chExt cx="432" cy="768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102" name="Rectangle 45">
              <a:extLst>
                <a:ext uri="{FF2B5EF4-FFF2-40B4-BE49-F238E27FC236}">
                  <a16:creationId xmlns:a16="http://schemas.microsoft.com/office/drawing/2014/main" id="{C489F394-59A9-D54A-B977-CFEBB41F9326}"/>
                </a:ext>
              </a:extLst>
            </p:cNvPr>
            <p:cNvSpPr>
              <a:spLocks noChangeArrowheads="1"/>
            </p:cNvSpPr>
            <p:nvPr>
              <p:custDataLst>
                <p:tags r:id="rId12"/>
              </p:custDataLst>
            </p:nvPr>
          </p:nvSpPr>
          <p:spPr bwMode="auto">
            <a:xfrm>
              <a:off x="2159" y="5171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d4</a:t>
              </a:r>
            </a:p>
          </p:txBody>
        </p:sp>
        <p:sp>
          <p:nvSpPr>
            <p:cNvPr id="103" name="Rectangle 46">
              <a:extLst>
                <a:ext uri="{FF2B5EF4-FFF2-40B4-BE49-F238E27FC236}">
                  <a16:creationId xmlns:a16="http://schemas.microsoft.com/office/drawing/2014/main" id="{510F5C22-93CB-2745-AD0B-4764173889F1}"/>
                </a:ext>
              </a:extLst>
            </p:cNvPr>
            <p:cNvSpPr>
              <a:spLocks noChangeArrowheads="1"/>
            </p:cNvSpPr>
            <p:nvPr>
              <p:custDataLst>
                <p:tags r:id="rId13"/>
              </p:custDataLst>
            </p:nvPr>
          </p:nvSpPr>
          <p:spPr bwMode="auto">
            <a:xfrm>
              <a:off x="2159" y="4978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c3</a:t>
              </a:r>
            </a:p>
          </p:txBody>
        </p:sp>
        <p:sp>
          <p:nvSpPr>
            <p:cNvPr id="104" name="Rectangle 47">
              <a:extLst>
                <a:ext uri="{FF2B5EF4-FFF2-40B4-BE49-F238E27FC236}">
                  <a16:creationId xmlns:a16="http://schemas.microsoft.com/office/drawing/2014/main" id="{F8982A09-FD0D-9143-8BFB-492FA4B67BCA}"/>
                </a:ext>
              </a:extLst>
            </p:cNvPr>
            <p:cNvSpPr>
              <a:spLocks noChangeArrowheads="1"/>
            </p:cNvSpPr>
            <p:nvPr>
              <p:custDataLst>
                <p:tags r:id="rId14"/>
              </p:custDataLst>
            </p:nvPr>
          </p:nvSpPr>
          <p:spPr bwMode="auto">
            <a:xfrm>
              <a:off x="2159" y="4786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b2</a:t>
              </a:r>
            </a:p>
          </p:txBody>
        </p:sp>
        <p:sp>
          <p:nvSpPr>
            <p:cNvPr id="105" name="Rectangle 48">
              <a:extLst>
                <a:ext uri="{FF2B5EF4-FFF2-40B4-BE49-F238E27FC236}">
                  <a16:creationId xmlns:a16="http://schemas.microsoft.com/office/drawing/2014/main" id="{E18C0919-7849-B74B-8B47-34CED6EAE9CA}"/>
                </a:ext>
              </a:extLst>
            </p:cNvPr>
            <p:cNvSpPr>
              <a:spLocks noChangeArrowheads="1"/>
            </p:cNvSpPr>
            <p:nvPr>
              <p:custDataLst>
                <p:tags r:id="rId15"/>
              </p:custDataLst>
            </p:nvPr>
          </p:nvSpPr>
          <p:spPr bwMode="auto">
            <a:xfrm>
              <a:off x="2159" y="4595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a1</a:t>
              </a:r>
            </a:p>
          </p:txBody>
        </p:sp>
      </p:grpSp>
      <p:sp>
        <p:nvSpPr>
          <p:cNvPr id="106" name="Rectangle 30">
            <a:extLst>
              <a:ext uri="{FF2B5EF4-FFF2-40B4-BE49-F238E27FC236}">
                <a16:creationId xmlns:a16="http://schemas.microsoft.com/office/drawing/2014/main" id="{65791AE7-8ABA-3F4C-A440-D6EE906E503E}"/>
              </a:ext>
            </a:extLst>
          </p:cNvPr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8834806" y="3508878"/>
            <a:ext cx="1779588" cy="40216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63500" tIns="25400" rIns="63500" bIns="25400">
            <a:spAutoFit/>
          </a:bodyPr>
          <a:lstStyle/>
          <a:p>
            <a:pPr algn="r">
              <a:lnSpc>
                <a:spcPct val="95000"/>
              </a:lnSpc>
            </a:pPr>
            <a:r>
              <a:rPr lang="en-US" b="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Big-Endian</a:t>
            </a:r>
          </a:p>
        </p:txBody>
      </p:sp>
      <p:sp>
        <p:nvSpPr>
          <p:cNvPr id="107" name="Rectangle 31">
            <a:extLst>
              <a:ext uri="{FF2B5EF4-FFF2-40B4-BE49-F238E27FC236}">
                <a16:creationId xmlns:a16="http://schemas.microsoft.com/office/drawing/2014/main" id="{FC0B9E85-3EFE-9F40-9821-463651BB8C71}"/>
              </a:ext>
            </a:extLst>
          </p:cNvPr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6604535" y="3575803"/>
            <a:ext cx="2209800" cy="40216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 lIns="63500" tIns="25400" rIns="63500" bIns="25400">
            <a:spAutoFit/>
          </a:bodyPr>
          <a:lstStyle/>
          <a:p>
            <a:pPr algn="r">
              <a:lnSpc>
                <a:spcPct val="95000"/>
              </a:lnSpc>
            </a:pPr>
            <a:r>
              <a:rPr lang="en-US" b="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Little-Endian</a:t>
            </a:r>
          </a:p>
        </p:txBody>
      </p: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5D4A6633-BEB7-F546-8F38-BD67DFC5357F}"/>
              </a:ext>
            </a:extLst>
          </p:cNvPr>
          <p:cNvGrpSpPr/>
          <p:nvPr/>
        </p:nvGrpSpPr>
        <p:grpSpPr>
          <a:xfrm>
            <a:off x="943868" y="4664774"/>
            <a:ext cx="2274982" cy="910773"/>
            <a:chOff x="4565579" y="3145805"/>
            <a:chExt cx="2274982" cy="910773"/>
          </a:xfrm>
        </p:grpSpPr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523035E5-448E-7540-8308-FAF6D506C309}"/>
                </a:ext>
              </a:extLst>
            </p:cNvPr>
            <p:cNvSpPr txBox="1"/>
            <p:nvPr/>
          </p:nvSpPr>
          <p:spPr>
            <a:xfrm>
              <a:off x="4565579" y="3410247"/>
              <a:ext cx="2274982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pPr algn="r"/>
              <a:r>
                <a:rPr lang="en-US" dirty="0">
                  <a:solidFill>
                    <a:schemeClr val="tx2"/>
                  </a:solidFill>
                </a:rPr>
                <a:t>MSB</a:t>
              </a:r>
            </a:p>
            <a:p>
              <a:r>
                <a:rPr lang="en-US" dirty="0">
                  <a:solidFill>
                    <a:schemeClr val="tx2"/>
                  </a:solidFill>
                </a:rPr>
                <a:t>Most significant byte</a:t>
              </a:r>
            </a:p>
          </p:txBody>
        </p:sp>
        <p:sp>
          <p:nvSpPr>
            <p:cNvPr id="109" name="Right Arrow 108">
              <a:extLst>
                <a:ext uri="{FF2B5EF4-FFF2-40B4-BE49-F238E27FC236}">
                  <a16:creationId xmlns:a16="http://schemas.microsoft.com/office/drawing/2014/main" id="{6FEDCF98-4493-4B43-AAB4-C6EFE62BCFDC}"/>
                </a:ext>
              </a:extLst>
            </p:cNvPr>
            <p:cNvSpPr/>
            <p:nvPr/>
          </p:nvSpPr>
          <p:spPr>
            <a:xfrm rot="16200000">
              <a:off x="6495414" y="3126859"/>
              <a:ext cx="224085" cy="26197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2"/>
                </a:solidFill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D59DBCE3-B5FB-5542-8B19-F8548AF79C28}"/>
              </a:ext>
            </a:extLst>
          </p:cNvPr>
          <p:cNvGrpSpPr/>
          <p:nvPr/>
        </p:nvGrpSpPr>
        <p:grpSpPr>
          <a:xfrm>
            <a:off x="4926449" y="4679174"/>
            <a:ext cx="2339102" cy="850463"/>
            <a:chOff x="7967710" y="2820695"/>
            <a:chExt cx="2339102" cy="850463"/>
          </a:xfrm>
        </p:grpSpPr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3FEAA893-3CD5-0346-BAAE-16CDC4D4959D}"/>
                </a:ext>
              </a:extLst>
            </p:cNvPr>
            <p:cNvSpPr txBox="1"/>
            <p:nvPr/>
          </p:nvSpPr>
          <p:spPr>
            <a:xfrm>
              <a:off x="7967710" y="3024827"/>
              <a:ext cx="2339102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LSB</a:t>
              </a:r>
            </a:p>
            <a:p>
              <a:r>
                <a:rPr lang="en-US" dirty="0">
                  <a:solidFill>
                    <a:schemeClr val="tx2"/>
                  </a:solidFill>
                </a:rPr>
                <a:t>Least significant byte</a:t>
              </a:r>
            </a:p>
          </p:txBody>
        </p:sp>
        <p:sp>
          <p:nvSpPr>
            <p:cNvPr id="112" name="Right Arrow 111">
              <a:extLst>
                <a:ext uri="{FF2B5EF4-FFF2-40B4-BE49-F238E27FC236}">
                  <a16:creationId xmlns:a16="http://schemas.microsoft.com/office/drawing/2014/main" id="{9452293F-BCCA-D94B-901C-10028C27567C}"/>
                </a:ext>
              </a:extLst>
            </p:cNvPr>
            <p:cNvSpPr/>
            <p:nvPr/>
          </p:nvSpPr>
          <p:spPr>
            <a:xfrm rot="16200000">
              <a:off x="8067752" y="2801749"/>
              <a:ext cx="224085" cy="26197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9" name="TextBox 88">
            <a:extLst>
              <a:ext uri="{FF2B5EF4-FFF2-40B4-BE49-F238E27FC236}">
                <a16:creationId xmlns:a16="http://schemas.microsoft.com/office/drawing/2014/main" id="{2AF9F916-B035-A046-A5C1-1E586733B5A2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F4D0814-F9DC-8D01-A108-91485F975BFF}"/>
              </a:ext>
            </a:extLst>
          </p:cNvPr>
          <p:cNvGrpSpPr/>
          <p:nvPr/>
        </p:nvGrpSpPr>
        <p:grpSpPr>
          <a:xfrm>
            <a:off x="8699737" y="4507245"/>
            <a:ext cx="685800" cy="1227815"/>
            <a:chOff x="8699737" y="4507245"/>
            <a:chExt cx="685800" cy="1227815"/>
          </a:xfrm>
        </p:grpSpPr>
        <p:sp>
          <p:nvSpPr>
            <p:cNvPr id="91" name="Rectangle 5">
              <a:extLst>
                <a:ext uri="{FF2B5EF4-FFF2-40B4-BE49-F238E27FC236}">
                  <a16:creationId xmlns:a16="http://schemas.microsoft.com/office/drawing/2014/main" id="{5BD0FFEC-12BA-FB84-873B-956809A45307}"/>
                </a:ext>
              </a:extLst>
            </p:cNvPr>
            <p:cNvSpPr>
              <a:spLocks noChangeArrowheads="1"/>
            </p:cNvSpPr>
            <p:nvPr>
              <p:custDataLst>
                <p:tags r:id="rId8"/>
              </p:custDataLst>
            </p:nvPr>
          </p:nvSpPr>
          <p:spPr bwMode="auto">
            <a:xfrm>
              <a:off x="8699737" y="5430260"/>
              <a:ext cx="685800" cy="304800"/>
            </a:xfrm>
            <a:prstGeom prst="rect">
              <a:avLst/>
            </a:prstGeom>
            <a:solidFill>
              <a:schemeClr val="bg1"/>
            </a:solidFill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sz="2000" b="0" dirty="0">
                  <a:latin typeface="Calibri" panose="020F0502020204030204" pitchFamily="34" charset="0"/>
                  <a:cs typeface="Calibri" panose="020F0502020204030204" pitchFamily="34" charset="0"/>
                </a:rPr>
                <a:t>0x100</a:t>
              </a:r>
            </a:p>
          </p:txBody>
        </p:sp>
        <p:sp>
          <p:nvSpPr>
            <p:cNvPr id="92" name="Rectangle 6">
              <a:extLst>
                <a:ext uri="{FF2B5EF4-FFF2-40B4-BE49-F238E27FC236}">
                  <a16:creationId xmlns:a16="http://schemas.microsoft.com/office/drawing/2014/main" id="{25C019CC-CE18-C51C-D793-7B415F127097}"/>
                </a:ext>
              </a:extLst>
            </p:cNvPr>
            <p:cNvSpPr>
              <a:spLocks noChangeArrowheads="1"/>
            </p:cNvSpPr>
            <p:nvPr>
              <p:custDataLst>
                <p:tags r:id="rId9"/>
              </p:custDataLst>
            </p:nvPr>
          </p:nvSpPr>
          <p:spPr bwMode="auto">
            <a:xfrm>
              <a:off x="8699737" y="5116845"/>
              <a:ext cx="685800" cy="304800"/>
            </a:xfrm>
            <a:prstGeom prst="rect">
              <a:avLst/>
            </a:prstGeom>
            <a:solidFill>
              <a:schemeClr val="bg1"/>
            </a:solidFill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sz="2000" b="0" dirty="0">
                  <a:latin typeface="Calibri" panose="020F0502020204030204" pitchFamily="34" charset="0"/>
                  <a:cs typeface="Calibri" panose="020F0502020204030204" pitchFamily="34" charset="0"/>
                </a:rPr>
                <a:t>0x101</a:t>
              </a:r>
            </a:p>
          </p:txBody>
        </p:sp>
        <p:sp>
          <p:nvSpPr>
            <p:cNvPr id="113" name="Rectangle 7">
              <a:extLst>
                <a:ext uri="{FF2B5EF4-FFF2-40B4-BE49-F238E27FC236}">
                  <a16:creationId xmlns:a16="http://schemas.microsoft.com/office/drawing/2014/main" id="{E545CC64-8FFB-A5C0-457D-8479085E5A5C}"/>
                </a:ext>
              </a:extLst>
            </p:cNvPr>
            <p:cNvSpPr>
              <a:spLocks noChangeArrowheads="1"/>
            </p:cNvSpPr>
            <p:nvPr>
              <p:custDataLst>
                <p:tags r:id="rId10"/>
              </p:custDataLst>
            </p:nvPr>
          </p:nvSpPr>
          <p:spPr bwMode="auto">
            <a:xfrm>
              <a:off x="8699737" y="4786645"/>
              <a:ext cx="685800" cy="304800"/>
            </a:xfrm>
            <a:prstGeom prst="rect">
              <a:avLst/>
            </a:prstGeom>
            <a:solidFill>
              <a:schemeClr val="bg1"/>
            </a:solidFill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sz="2000" b="0" dirty="0">
                  <a:latin typeface="Calibri" panose="020F0502020204030204" pitchFamily="34" charset="0"/>
                  <a:cs typeface="Calibri" panose="020F0502020204030204" pitchFamily="34" charset="0"/>
                </a:rPr>
                <a:t>0x102</a:t>
              </a:r>
            </a:p>
          </p:txBody>
        </p:sp>
        <p:sp>
          <p:nvSpPr>
            <p:cNvPr id="115" name="Rectangle 8">
              <a:extLst>
                <a:ext uri="{FF2B5EF4-FFF2-40B4-BE49-F238E27FC236}">
                  <a16:creationId xmlns:a16="http://schemas.microsoft.com/office/drawing/2014/main" id="{E057EBBF-3C92-7EAD-2438-0B219D43135A}"/>
                </a:ext>
              </a:extLst>
            </p:cNvPr>
            <p:cNvSpPr>
              <a:spLocks noChangeArrowheads="1"/>
            </p:cNvSpPr>
            <p:nvPr>
              <p:custDataLst>
                <p:tags r:id="rId11"/>
              </p:custDataLst>
            </p:nvPr>
          </p:nvSpPr>
          <p:spPr bwMode="auto">
            <a:xfrm>
              <a:off x="8699737" y="4507245"/>
              <a:ext cx="685800" cy="304800"/>
            </a:xfrm>
            <a:prstGeom prst="rect">
              <a:avLst/>
            </a:prstGeom>
            <a:solidFill>
              <a:schemeClr val="bg1"/>
            </a:solidFill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sz="2000" b="0" dirty="0">
                  <a:latin typeface="Calibri" panose="020F0502020204030204" pitchFamily="34" charset="0"/>
                  <a:cs typeface="Calibri" panose="020F0502020204030204" pitchFamily="34" charset="0"/>
                </a:rPr>
                <a:t>0x103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92982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106" grpId="0"/>
      <p:bldP spid="107" grpId="0"/>
      <p:bldP spid="8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7BBDA6-4079-F94A-A23C-1D4BFD35AC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Byte Ordering Example</a:t>
            </a:r>
          </a:p>
        </p:txBody>
      </p:sp>
      <p:sp>
        <p:nvSpPr>
          <p:cNvPr id="5" name="Text Box 12">
            <a:extLst>
              <a:ext uri="{FF2B5EF4-FFF2-40B4-BE49-F238E27FC236}">
                <a16:creationId xmlns:a16="http://schemas.microsoft.com/office/drawing/2014/main" id="{B0C83D92-02F9-9F4A-BDA2-02D6F910CD58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861066" y="926092"/>
            <a:ext cx="6062024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ct val="50000"/>
              </a:spcBef>
              <a:tabLst>
                <a:tab pos="1714500" algn="l"/>
              </a:tabLst>
            </a:pPr>
            <a:r>
              <a:rPr lang="en-US" sz="24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Decimal:	12345</a:t>
            </a:r>
          </a:p>
          <a:p>
            <a:pPr>
              <a:lnSpc>
                <a:spcPct val="100000"/>
              </a:lnSpc>
              <a:spcBef>
                <a:spcPts val="0"/>
              </a:spcBef>
              <a:tabLst>
                <a:tab pos="914400" algn="l"/>
              </a:tabLst>
            </a:pPr>
            <a:r>
              <a:rPr lang="en-US" sz="24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Binary:  	0011  0000  0011  1001</a:t>
            </a:r>
          </a:p>
          <a:p>
            <a:pPr>
              <a:lnSpc>
                <a:spcPct val="100000"/>
              </a:lnSpc>
              <a:spcBef>
                <a:spcPts val="0"/>
              </a:spcBef>
              <a:tabLst>
                <a:tab pos="914400" algn="l"/>
              </a:tabLst>
            </a:pPr>
            <a:r>
              <a:rPr lang="en-US" sz="24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Hex:	       3     0     3     9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439CC8A7-798D-6647-B543-18E9FF86085F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4355440" y="2397316"/>
            <a:ext cx="7321235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sz="24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x = 12345;</a:t>
            </a:r>
          </a:p>
          <a:p>
            <a:pPr>
              <a:defRPr/>
            </a:pPr>
            <a:r>
              <a:rPr lang="en-US" sz="2400" b="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or x = 0x00003039</a:t>
            </a:r>
            <a:r>
              <a:rPr lang="en-US" sz="2400" b="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 // show all 32 bits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5F60B47-FDBE-1047-8912-D5D2D33D7B57}"/>
              </a:ext>
            </a:extLst>
          </p:cNvPr>
          <p:cNvGrpSpPr/>
          <p:nvPr/>
        </p:nvGrpSpPr>
        <p:grpSpPr>
          <a:xfrm>
            <a:off x="2778340" y="3371998"/>
            <a:ext cx="6227477" cy="3110899"/>
            <a:chOff x="2824470" y="3371998"/>
            <a:chExt cx="6227477" cy="3110899"/>
          </a:xfrm>
        </p:grpSpPr>
        <p:grpSp>
          <p:nvGrpSpPr>
            <p:cNvPr id="6" name="Group 13">
              <a:extLst>
                <a:ext uri="{FF2B5EF4-FFF2-40B4-BE49-F238E27FC236}">
                  <a16:creationId xmlns:a16="http://schemas.microsoft.com/office/drawing/2014/main" id="{EA1DCFE7-9FDA-724B-89E5-C8BBAEB408C9}"/>
                </a:ext>
              </a:extLst>
            </p:cNvPr>
            <p:cNvGrpSpPr>
              <a:grpSpLocks/>
            </p:cNvGrpSpPr>
            <p:nvPr>
              <p:custDataLst>
                <p:tags r:id="rId3"/>
              </p:custDataLst>
            </p:nvPr>
          </p:nvGrpSpPr>
          <p:grpSpPr bwMode="auto">
            <a:xfrm>
              <a:off x="3858587" y="4266220"/>
              <a:ext cx="1091100" cy="2167170"/>
              <a:chOff x="1152" y="2160"/>
              <a:chExt cx="384" cy="768"/>
            </a:xfrm>
          </p:grpSpPr>
          <p:sp>
            <p:nvSpPr>
              <p:cNvPr id="7" name="Rectangle 4">
                <a:extLst>
                  <a:ext uri="{FF2B5EF4-FFF2-40B4-BE49-F238E27FC236}">
                    <a16:creationId xmlns:a16="http://schemas.microsoft.com/office/drawing/2014/main" id="{1470CC9E-4830-DD4F-8BB2-2AC359A5A3C2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24"/>
                </p:custDataLst>
              </p:nvPr>
            </p:nvSpPr>
            <p:spPr bwMode="auto">
              <a:xfrm>
                <a:off x="1152" y="2160"/>
                <a:ext cx="384" cy="192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2400" b="0" dirty="0">
                    <a:latin typeface="Roboto Regular" charset="0"/>
                    <a:cs typeface="Roboto Regular" charset="0"/>
                  </a:rPr>
                  <a:t>39</a:t>
                </a:r>
              </a:p>
            </p:txBody>
          </p:sp>
          <p:sp>
            <p:nvSpPr>
              <p:cNvPr id="8" name="Rectangle 5">
                <a:extLst>
                  <a:ext uri="{FF2B5EF4-FFF2-40B4-BE49-F238E27FC236}">
                    <a16:creationId xmlns:a16="http://schemas.microsoft.com/office/drawing/2014/main" id="{FE1DD742-DB6F-0649-94CB-20861D9A83B6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25"/>
                </p:custDataLst>
              </p:nvPr>
            </p:nvSpPr>
            <p:spPr bwMode="auto">
              <a:xfrm>
                <a:off x="1152" y="2352"/>
                <a:ext cx="384" cy="19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2400" b="0" dirty="0">
                    <a:latin typeface="Roboto Regular" charset="0"/>
                    <a:cs typeface="Roboto Regular" charset="0"/>
                  </a:rPr>
                  <a:t>30</a:t>
                </a:r>
              </a:p>
            </p:txBody>
          </p:sp>
          <p:sp>
            <p:nvSpPr>
              <p:cNvPr id="9" name="Rectangle 6">
                <a:extLst>
                  <a:ext uri="{FF2B5EF4-FFF2-40B4-BE49-F238E27FC236}">
                    <a16:creationId xmlns:a16="http://schemas.microsoft.com/office/drawing/2014/main" id="{F32AF09D-3E75-E947-B3FC-B8A93CF02774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26"/>
                </p:custDataLst>
              </p:nvPr>
            </p:nvSpPr>
            <p:spPr bwMode="auto">
              <a:xfrm>
                <a:off x="1152" y="2544"/>
                <a:ext cx="384" cy="19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2400" b="0" dirty="0">
                    <a:latin typeface="Roboto Regular" charset="0"/>
                    <a:cs typeface="Roboto Regular" charset="0"/>
                  </a:rPr>
                  <a:t>00</a:t>
                </a:r>
              </a:p>
            </p:txBody>
          </p:sp>
          <p:sp>
            <p:nvSpPr>
              <p:cNvPr id="10" name="Rectangle 7">
                <a:extLst>
                  <a:ext uri="{FF2B5EF4-FFF2-40B4-BE49-F238E27FC236}">
                    <a16:creationId xmlns:a16="http://schemas.microsoft.com/office/drawing/2014/main" id="{EDB530D6-20D2-C549-8CBA-B6FF66070996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27"/>
                </p:custDataLst>
              </p:nvPr>
            </p:nvSpPr>
            <p:spPr bwMode="auto">
              <a:xfrm>
                <a:off x="1152" y="2736"/>
                <a:ext cx="384" cy="19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2400" b="0" dirty="0">
                    <a:latin typeface="Roboto Regular" charset="0"/>
                    <a:cs typeface="Roboto Regular" charset="0"/>
                  </a:rPr>
                  <a:t>00</a:t>
                </a:r>
              </a:p>
            </p:txBody>
          </p:sp>
        </p:grpSp>
        <p:sp>
          <p:nvSpPr>
            <p:cNvPr id="11" name="Text Box 14">
              <a:extLst>
                <a:ext uri="{FF2B5EF4-FFF2-40B4-BE49-F238E27FC236}">
                  <a16:creationId xmlns:a16="http://schemas.microsoft.com/office/drawing/2014/main" id="{EF4D6773-51E9-DA40-B265-42D1A3E736C4}"/>
                </a:ext>
              </a:extLst>
            </p:cNvPr>
            <p:cNvSpPr txBox="1">
              <a:spLocks noChangeArrowheads="1"/>
            </p:cNvSpPr>
            <p:nvPr>
              <p:custDataLst>
                <p:tags r:id="rId4"/>
              </p:custDataLst>
            </p:nvPr>
          </p:nvSpPr>
          <p:spPr bwMode="auto">
            <a:xfrm>
              <a:off x="6554177" y="3396402"/>
              <a:ext cx="1883849" cy="830997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2400" b="0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IA32, </a:t>
              </a:r>
              <a:r>
                <a:rPr lang="en-US" sz="2400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ARM32</a:t>
              </a:r>
              <a:br>
                <a:rPr lang="en-US" sz="2400" b="0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US" sz="2400" b="0" dirty="0">
                  <a:solidFill>
                    <a:schemeClr val="tx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(little-endian)</a:t>
              </a:r>
            </a:p>
          </p:txBody>
        </p:sp>
        <p:grpSp>
          <p:nvGrpSpPr>
            <p:cNvPr id="12" name="Group 105">
              <a:extLst>
                <a:ext uri="{FF2B5EF4-FFF2-40B4-BE49-F238E27FC236}">
                  <a16:creationId xmlns:a16="http://schemas.microsoft.com/office/drawing/2014/main" id="{A315046E-15D8-0A41-B003-76FD9C868924}"/>
                </a:ext>
              </a:extLst>
            </p:cNvPr>
            <p:cNvGrpSpPr>
              <a:grpSpLocks/>
            </p:cNvGrpSpPr>
            <p:nvPr>
              <p:custDataLst>
                <p:tags r:id="rId5"/>
              </p:custDataLst>
            </p:nvPr>
          </p:nvGrpSpPr>
          <p:grpSpPr bwMode="auto">
            <a:xfrm>
              <a:off x="4949309" y="4537117"/>
              <a:ext cx="1909426" cy="1625379"/>
              <a:chOff x="960" y="1920"/>
              <a:chExt cx="672" cy="576"/>
            </a:xfrm>
          </p:grpSpPr>
          <p:sp>
            <p:nvSpPr>
              <p:cNvPr id="13" name="Line 23">
                <a:extLst>
                  <a:ext uri="{FF2B5EF4-FFF2-40B4-BE49-F238E27FC236}">
                    <a16:creationId xmlns:a16="http://schemas.microsoft.com/office/drawing/2014/main" id="{4DFEFC94-3FB9-0F41-8486-F6D19C90949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0"/>
                </p:custDataLst>
              </p:nvPr>
            </p:nvSpPr>
            <p:spPr bwMode="auto">
              <a:xfrm>
                <a:off x="960" y="1920"/>
                <a:ext cx="672" cy="57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</p:spPr>
            <p:txBody>
              <a:bodyPr wrap="none" anchor="ctr"/>
              <a:lstStyle/>
              <a:p>
                <a:endParaRPr lang="en-US" sz="2400" b="0" dirty="0">
                  <a:latin typeface="Roboto Regular" charset="0"/>
                  <a:cs typeface="Roboto Regular" charset="0"/>
                </a:endParaRPr>
              </a:p>
            </p:txBody>
          </p:sp>
          <p:sp>
            <p:nvSpPr>
              <p:cNvPr id="14" name="Line 24">
                <a:extLst>
                  <a:ext uri="{FF2B5EF4-FFF2-40B4-BE49-F238E27FC236}">
                    <a16:creationId xmlns:a16="http://schemas.microsoft.com/office/drawing/2014/main" id="{31C080FD-E520-6B4F-8F22-22661D24257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1"/>
                </p:custDataLst>
              </p:nvPr>
            </p:nvSpPr>
            <p:spPr bwMode="auto">
              <a:xfrm>
                <a:off x="960" y="2112"/>
                <a:ext cx="672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</p:spPr>
            <p:txBody>
              <a:bodyPr wrap="none" anchor="ctr"/>
              <a:lstStyle/>
              <a:p>
                <a:endParaRPr lang="en-US" sz="2400" b="0" dirty="0">
                  <a:latin typeface="Roboto Regular" charset="0"/>
                  <a:cs typeface="Roboto Regular" charset="0"/>
                </a:endParaRPr>
              </a:p>
            </p:txBody>
          </p:sp>
          <p:sp>
            <p:nvSpPr>
              <p:cNvPr id="15" name="Line 25">
                <a:extLst>
                  <a:ext uri="{FF2B5EF4-FFF2-40B4-BE49-F238E27FC236}">
                    <a16:creationId xmlns:a16="http://schemas.microsoft.com/office/drawing/2014/main" id="{1DAACD7E-D451-3E40-B615-CA53E695F94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2"/>
                </p:custDataLst>
              </p:nvPr>
            </p:nvSpPr>
            <p:spPr bwMode="auto">
              <a:xfrm flipV="1">
                <a:off x="960" y="2112"/>
                <a:ext cx="672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</p:spPr>
            <p:txBody>
              <a:bodyPr wrap="none" anchor="ctr"/>
              <a:lstStyle/>
              <a:p>
                <a:endParaRPr lang="en-US" sz="2400" b="0" dirty="0">
                  <a:latin typeface="Roboto Regular" charset="0"/>
                  <a:cs typeface="Roboto Regular" charset="0"/>
                </a:endParaRPr>
              </a:p>
            </p:txBody>
          </p:sp>
          <p:sp>
            <p:nvSpPr>
              <p:cNvPr id="16" name="Line 28">
                <a:extLst>
                  <a:ext uri="{FF2B5EF4-FFF2-40B4-BE49-F238E27FC236}">
                    <a16:creationId xmlns:a16="http://schemas.microsoft.com/office/drawing/2014/main" id="{23170BBD-CF52-AB4B-8049-BB5B9849EDD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3"/>
                </p:custDataLst>
              </p:nvPr>
            </p:nvSpPr>
            <p:spPr bwMode="auto">
              <a:xfrm flipV="1">
                <a:off x="960" y="1920"/>
                <a:ext cx="672" cy="57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</p:spPr>
            <p:txBody>
              <a:bodyPr wrap="none" anchor="ctr"/>
              <a:lstStyle/>
              <a:p>
                <a:endParaRPr lang="en-US" sz="2400" b="0" dirty="0">
                  <a:latin typeface="Roboto Regular" charset="0"/>
                  <a:cs typeface="Roboto Regular" charset="0"/>
                </a:endParaRPr>
              </a:p>
            </p:txBody>
          </p:sp>
        </p:grpSp>
        <p:grpSp>
          <p:nvGrpSpPr>
            <p:cNvPr id="41" name="Group 29">
              <a:extLst>
                <a:ext uri="{FF2B5EF4-FFF2-40B4-BE49-F238E27FC236}">
                  <a16:creationId xmlns:a16="http://schemas.microsoft.com/office/drawing/2014/main" id="{096A661E-A287-A949-B16C-BD3C47FA2B8B}"/>
                </a:ext>
              </a:extLst>
            </p:cNvPr>
            <p:cNvGrpSpPr>
              <a:grpSpLocks/>
            </p:cNvGrpSpPr>
            <p:nvPr>
              <p:custDataLst>
                <p:tags r:id="rId6"/>
              </p:custDataLst>
            </p:nvPr>
          </p:nvGrpSpPr>
          <p:grpSpPr bwMode="auto">
            <a:xfrm>
              <a:off x="6858735" y="4266220"/>
              <a:ext cx="1091100" cy="2167170"/>
              <a:chOff x="1632" y="2064"/>
              <a:chExt cx="384" cy="768"/>
            </a:xfrm>
          </p:grpSpPr>
          <p:sp>
            <p:nvSpPr>
              <p:cNvPr id="42" name="Rectangle 16">
                <a:extLst>
                  <a:ext uri="{FF2B5EF4-FFF2-40B4-BE49-F238E27FC236}">
                    <a16:creationId xmlns:a16="http://schemas.microsoft.com/office/drawing/2014/main" id="{B21188D5-C485-094D-92FE-9C984242873C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6"/>
                </p:custDataLst>
              </p:nvPr>
            </p:nvSpPr>
            <p:spPr bwMode="auto">
              <a:xfrm>
                <a:off x="1632" y="2448"/>
                <a:ext cx="384" cy="192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2400" b="0" dirty="0">
                    <a:latin typeface="Roboto Regular" charset="0"/>
                    <a:cs typeface="Roboto Regular" charset="0"/>
                  </a:rPr>
                  <a:t>30</a:t>
                </a:r>
              </a:p>
            </p:txBody>
          </p:sp>
          <p:sp>
            <p:nvSpPr>
              <p:cNvPr id="43" name="Rectangle 17">
                <a:extLst>
                  <a:ext uri="{FF2B5EF4-FFF2-40B4-BE49-F238E27FC236}">
                    <a16:creationId xmlns:a16="http://schemas.microsoft.com/office/drawing/2014/main" id="{D7F1594E-C520-A347-B95F-88BF1A2C5B8D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7"/>
                </p:custDataLst>
              </p:nvPr>
            </p:nvSpPr>
            <p:spPr bwMode="auto">
              <a:xfrm>
                <a:off x="1632" y="2640"/>
                <a:ext cx="384" cy="192"/>
              </a:xfrm>
              <a:prstGeom prst="rect">
                <a:avLst/>
              </a:prstGeom>
              <a:solidFill>
                <a:srgbClr val="F3E9D5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2400" b="0" dirty="0">
                    <a:latin typeface="Roboto Regular" charset="0"/>
                    <a:cs typeface="Roboto Regular" charset="0"/>
                  </a:rPr>
                  <a:t>39</a:t>
                </a:r>
              </a:p>
            </p:txBody>
          </p:sp>
          <p:sp>
            <p:nvSpPr>
              <p:cNvPr id="44" name="Rectangle 18">
                <a:extLst>
                  <a:ext uri="{FF2B5EF4-FFF2-40B4-BE49-F238E27FC236}">
                    <a16:creationId xmlns:a16="http://schemas.microsoft.com/office/drawing/2014/main" id="{73DF2240-3409-B54A-ACC2-7DB5B438A901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8"/>
                </p:custDataLst>
              </p:nvPr>
            </p:nvSpPr>
            <p:spPr bwMode="auto">
              <a:xfrm>
                <a:off x="1632" y="2064"/>
                <a:ext cx="384" cy="19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2400" b="0" dirty="0">
                    <a:latin typeface="Roboto Regular" charset="0"/>
                    <a:cs typeface="Roboto Regular" charset="0"/>
                  </a:rPr>
                  <a:t>00</a:t>
                </a:r>
              </a:p>
            </p:txBody>
          </p:sp>
          <p:sp>
            <p:nvSpPr>
              <p:cNvPr id="45" name="Rectangle 19">
                <a:extLst>
                  <a:ext uri="{FF2B5EF4-FFF2-40B4-BE49-F238E27FC236}">
                    <a16:creationId xmlns:a16="http://schemas.microsoft.com/office/drawing/2014/main" id="{EFD7603E-F7BC-6F45-979A-92260D4BC06E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9"/>
                </p:custDataLst>
              </p:nvPr>
            </p:nvSpPr>
            <p:spPr bwMode="auto">
              <a:xfrm>
                <a:off x="1632" y="2256"/>
                <a:ext cx="384" cy="19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2400" b="0" dirty="0">
                    <a:latin typeface="Roboto Regular" charset="0"/>
                    <a:cs typeface="Roboto Regular" charset="0"/>
                  </a:rPr>
                  <a:t>00</a:t>
                </a:r>
              </a:p>
            </p:txBody>
          </p:sp>
        </p:grpSp>
        <p:sp>
          <p:nvSpPr>
            <p:cNvPr id="46" name="Text Box 20">
              <a:extLst>
                <a:ext uri="{FF2B5EF4-FFF2-40B4-BE49-F238E27FC236}">
                  <a16:creationId xmlns:a16="http://schemas.microsoft.com/office/drawing/2014/main" id="{36772581-1517-B347-9EE3-707C3AC98491}"/>
                </a:ext>
              </a:extLst>
            </p:cNvPr>
            <p:cNvSpPr txBox="1">
              <a:spLocks noChangeArrowheads="1"/>
            </p:cNvSpPr>
            <p:nvPr>
              <p:custDataLst>
                <p:tags r:id="rId7"/>
              </p:custDataLst>
            </p:nvPr>
          </p:nvSpPr>
          <p:spPr bwMode="auto">
            <a:xfrm>
              <a:off x="3554387" y="3371998"/>
              <a:ext cx="1699503" cy="830997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lnSpc>
                  <a:spcPct val="100000"/>
                </a:lnSpc>
              </a:pPr>
              <a:br>
                <a:rPr lang="en-US" sz="2400" b="0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US" sz="2400" b="0" dirty="0">
                  <a:solidFill>
                    <a:schemeClr val="tx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(big-endian)</a:t>
              </a:r>
            </a:p>
          </p:txBody>
        </p:sp>
        <p:sp>
          <p:nvSpPr>
            <p:cNvPr id="73" name="Rectangle 4">
              <a:extLst>
                <a:ext uri="{FF2B5EF4-FFF2-40B4-BE49-F238E27FC236}">
                  <a16:creationId xmlns:a16="http://schemas.microsoft.com/office/drawing/2014/main" id="{E4F68A07-A55B-BD47-B5FF-3F8E44569C4B}"/>
                </a:ext>
              </a:extLst>
            </p:cNvPr>
            <p:cNvSpPr>
              <a:spLocks noChangeArrowheads="1"/>
            </p:cNvSpPr>
            <p:nvPr>
              <p:custDataLst>
                <p:tags r:id="rId8"/>
              </p:custDataLst>
            </p:nvPr>
          </p:nvSpPr>
          <p:spPr bwMode="auto">
            <a:xfrm>
              <a:off x="2824470" y="5941103"/>
              <a:ext cx="1091100" cy="54179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2400" b="0" dirty="0">
                  <a:solidFill>
                    <a:srgbClr val="4B2A8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0x00</a:t>
              </a:r>
            </a:p>
          </p:txBody>
        </p:sp>
        <p:sp>
          <p:nvSpPr>
            <p:cNvPr id="74" name="Rectangle 5">
              <a:extLst>
                <a:ext uri="{FF2B5EF4-FFF2-40B4-BE49-F238E27FC236}">
                  <a16:creationId xmlns:a16="http://schemas.microsoft.com/office/drawing/2014/main" id="{7F396CA1-B800-4E49-B4A4-AB18DA4EC20B}"/>
                </a:ext>
              </a:extLst>
            </p:cNvPr>
            <p:cNvSpPr>
              <a:spLocks noChangeArrowheads="1"/>
            </p:cNvSpPr>
            <p:nvPr>
              <p:custDataLst>
                <p:tags r:id="rId9"/>
              </p:custDataLst>
            </p:nvPr>
          </p:nvSpPr>
          <p:spPr bwMode="auto">
            <a:xfrm>
              <a:off x="2881830" y="5300303"/>
              <a:ext cx="1091100" cy="54179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2400" b="0" dirty="0">
                  <a:solidFill>
                    <a:srgbClr val="4B2A8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0x01</a:t>
              </a:r>
            </a:p>
          </p:txBody>
        </p:sp>
        <p:sp>
          <p:nvSpPr>
            <p:cNvPr id="75" name="Rectangle 6">
              <a:extLst>
                <a:ext uri="{FF2B5EF4-FFF2-40B4-BE49-F238E27FC236}">
                  <a16:creationId xmlns:a16="http://schemas.microsoft.com/office/drawing/2014/main" id="{ADCB4120-C6E5-E843-991D-88416571DAED}"/>
                </a:ext>
              </a:extLst>
            </p:cNvPr>
            <p:cNvSpPr>
              <a:spLocks noChangeArrowheads="1"/>
            </p:cNvSpPr>
            <p:nvPr>
              <p:custDataLst>
                <p:tags r:id="rId10"/>
              </p:custDataLst>
            </p:nvPr>
          </p:nvSpPr>
          <p:spPr bwMode="auto">
            <a:xfrm>
              <a:off x="2881832" y="4835457"/>
              <a:ext cx="1091100" cy="54179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2400" b="0" dirty="0">
                  <a:solidFill>
                    <a:srgbClr val="4B2A8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0x02</a:t>
              </a:r>
            </a:p>
          </p:txBody>
        </p:sp>
        <p:sp>
          <p:nvSpPr>
            <p:cNvPr id="76" name="Rectangle 7">
              <a:extLst>
                <a:ext uri="{FF2B5EF4-FFF2-40B4-BE49-F238E27FC236}">
                  <a16:creationId xmlns:a16="http://schemas.microsoft.com/office/drawing/2014/main" id="{E2263510-D15E-AD4D-99D4-425416E87D0E}"/>
                </a:ext>
              </a:extLst>
            </p:cNvPr>
            <p:cNvSpPr>
              <a:spLocks noChangeArrowheads="1"/>
            </p:cNvSpPr>
            <p:nvPr>
              <p:custDataLst>
                <p:tags r:id="rId11"/>
              </p:custDataLst>
            </p:nvPr>
          </p:nvSpPr>
          <p:spPr bwMode="auto">
            <a:xfrm>
              <a:off x="2903689" y="4216718"/>
              <a:ext cx="1091100" cy="54179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2400" b="0" dirty="0">
                  <a:solidFill>
                    <a:srgbClr val="4B2A8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0x03</a:t>
              </a:r>
            </a:p>
          </p:txBody>
        </p:sp>
        <p:sp>
          <p:nvSpPr>
            <p:cNvPr id="77" name="Rectangle 4">
              <a:extLst>
                <a:ext uri="{FF2B5EF4-FFF2-40B4-BE49-F238E27FC236}">
                  <a16:creationId xmlns:a16="http://schemas.microsoft.com/office/drawing/2014/main" id="{7F8EE536-E21E-454B-BADF-A020FCE0F56F}"/>
                </a:ext>
              </a:extLst>
            </p:cNvPr>
            <p:cNvSpPr>
              <a:spLocks noChangeArrowheads="1"/>
            </p:cNvSpPr>
            <p:nvPr>
              <p:custDataLst>
                <p:tags r:id="rId12"/>
              </p:custDataLst>
            </p:nvPr>
          </p:nvSpPr>
          <p:spPr bwMode="auto">
            <a:xfrm>
              <a:off x="7960847" y="5899024"/>
              <a:ext cx="1091100" cy="54179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2400" b="0" dirty="0">
                  <a:solidFill>
                    <a:srgbClr val="4B2A8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0x00</a:t>
              </a:r>
            </a:p>
          </p:txBody>
        </p:sp>
        <p:sp>
          <p:nvSpPr>
            <p:cNvPr id="78" name="Rectangle 5">
              <a:extLst>
                <a:ext uri="{FF2B5EF4-FFF2-40B4-BE49-F238E27FC236}">
                  <a16:creationId xmlns:a16="http://schemas.microsoft.com/office/drawing/2014/main" id="{FCC12EA4-DC74-3A46-9887-249B98AD53D7}"/>
                </a:ext>
              </a:extLst>
            </p:cNvPr>
            <p:cNvSpPr>
              <a:spLocks noChangeArrowheads="1"/>
            </p:cNvSpPr>
            <p:nvPr>
              <p:custDataLst>
                <p:tags r:id="rId13"/>
              </p:custDataLst>
            </p:nvPr>
          </p:nvSpPr>
          <p:spPr bwMode="auto">
            <a:xfrm>
              <a:off x="7937466" y="5342388"/>
              <a:ext cx="1091100" cy="54179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2400" b="0" dirty="0">
                  <a:solidFill>
                    <a:srgbClr val="4B2A8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0x01</a:t>
              </a:r>
            </a:p>
          </p:txBody>
        </p:sp>
        <p:sp>
          <p:nvSpPr>
            <p:cNvPr id="79" name="Rectangle 6">
              <a:extLst>
                <a:ext uri="{FF2B5EF4-FFF2-40B4-BE49-F238E27FC236}">
                  <a16:creationId xmlns:a16="http://schemas.microsoft.com/office/drawing/2014/main" id="{EAA0EE79-A6F4-6442-8821-897DC2C8076F}"/>
                </a:ext>
              </a:extLst>
            </p:cNvPr>
            <p:cNvSpPr>
              <a:spLocks noChangeArrowheads="1"/>
            </p:cNvSpPr>
            <p:nvPr>
              <p:custDataLst>
                <p:tags r:id="rId14"/>
              </p:custDataLst>
            </p:nvPr>
          </p:nvSpPr>
          <p:spPr bwMode="auto">
            <a:xfrm>
              <a:off x="7892483" y="4742684"/>
              <a:ext cx="1091100" cy="54179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2400" b="0" dirty="0">
                  <a:solidFill>
                    <a:srgbClr val="4B2A8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0x02</a:t>
              </a:r>
            </a:p>
          </p:txBody>
        </p:sp>
        <p:sp>
          <p:nvSpPr>
            <p:cNvPr id="80" name="Rectangle 7">
              <a:extLst>
                <a:ext uri="{FF2B5EF4-FFF2-40B4-BE49-F238E27FC236}">
                  <a16:creationId xmlns:a16="http://schemas.microsoft.com/office/drawing/2014/main" id="{01BC568A-A377-6A45-903E-BACC8AEC1567}"/>
                </a:ext>
              </a:extLst>
            </p:cNvPr>
            <p:cNvSpPr>
              <a:spLocks noChangeArrowheads="1"/>
            </p:cNvSpPr>
            <p:nvPr>
              <p:custDataLst>
                <p:tags r:id="rId15"/>
              </p:custDataLst>
            </p:nvPr>
          </p:nvSpPr>
          <p:spPr bwMode="auto">
            <a:xfrm>
              <a:off x="7960843" y="4203509"/>
              <a:ext cx="1091100" cy="54179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2400" b="0" dirty="0">
                  <a:solidFill>
                    <a:srgbClr val="4B2A8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0x03</a:t>
              </a: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174902EB-CC6B-464B-B1F1-2CC7D6CEF565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757007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043D5E-7DD5-0343-9D6F-1A9CDDF523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252" y="44749"/>
            <a:ext cx="11971882" cy="591786"/>
          </a:xfrm>
        </p:spPr>
        <p:txBody>
          <a:bodyPr/>
          <a:lstStyle/>
          <a:p>
            <a:r>
              <a:rPr lang="en-US" sz="2800" dirty="0"/>
              <a:t>Byte Addressable Memory Shown as 32-bit words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E7D6582F-19B8-D243-9F3D-A3CABC967C4D}"/>
              </a:ext>
            </a:extLst>
          </p:cNvPr>
          <p:cNvSpPr txBox="1"/>
          <p:nvPr/>
        </p:nvSpPr>
        <p:spPr>
          <a:xfrm>
            <a:off x="2735141" y="5596464"/>
            <a:ext cx="5484754" cy="10156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3"/>
                </a:solidFill>
              </a:rPr>
              <a:t>Observation</a:t>
            </a:r>
          </a:p>
          <a:p>
            <a:pPr algn="ctr"/>
            <a:r>
              <a:rPr lang="en-US" sz="2000" b="1" dirty="0">
                <a:solidFill>
                  <a:schemeClr val="accent5"/>
                </a:solidFill>
              </a:rPr>
              <a:t>32-bit aligned addresses</a:t>
            </a:r>
          </a:p>
          <a:p>
            <a:pPr algn="ctr"/>
            <a:r>
              <a:rPr lang="en-US" sz="2000" b="1" dirty="0">
                <a:solidFill>
                  <a:schemeClr val="accent5"/>
                </a:solidFill>
              </a:rPr>
              <a:t>rightmost 2 bits of the address are always 0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9AECFCC-AD99-BC48-AFD5-D490920BF5A6}"/>
              </a:ext>
            </a:extLst>
          </p:cNvPr>
          <p:cNvGrpSpPr/>
          <p:nvPr/>
        </p:nvGrpSpPr>
        <p:grpSpPr>
          <a:xfrm>
            <a:off x="96866" y="584369"/>
            <a:ext cx="3534618" cy="4477148"/>
            <a:chOff x="8908017" y="400300"/>
            <a:chExt cx="3534618" cy="447714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BE3B96E-3C3B-D945-9A03-E4C287128ADD}"/>
                </a:ext>
              </a:extLst>
            </p:cNvPr>
            <p:cNvSpPr txBox="1"/>
            <p:nvPr/>
          </p:nvSpPr>
          <p:spPr>
            <a:xfrm>
              <a:off x="11119837" y="4463213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0x12345680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93100D7-0C18-6F4D-847F-026B7FC1CF75}"/>
                </a:ext>
              </a:extLst>
            </p:cNvPr>
            <p:cNvSpPr txBox="1"/>
            <p:nvPr/>
          </p:nvSpPr>
          <p:spPr>
            <a:xfrm>
              <a:off x="11119837" y="3693597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0x12345682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7832ACF-7421-CC4A-B6C9-D8B2D05DD573}"/>
                </a:ext>
              </a:extLst>
            </p:cNvPr>
            <p:cNvSpPr txBox="1"/>
            <p:nvPr/>
          </p:nvSpPr>
          <p:spPr>
            <a:xfrm>
              <a:off x="11119837" y="4072661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0x12345681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37347B9-6263-FD4C-986C-6BB77EE4AB33}"/>
                </a:ext>
              </a:extLst>
            </p:cNvPr>
            <p:cNvSpPr txBox="1"/>
            <p:nvPr/>
          </p:nvSpPr>
          <p:spPr>
            <a:xfrm>
              <a:off x="11119837" y="3336064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0x12345683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55609DB-0CCD-0646-9753-F79547C74DB5}"/>
                </a:ext>
              </a:extLst>
            </p:cNvPr>
            <p:cNvSpPr txBox="1"/>
            <p:nvPr/>
          </p:nvSpPr>
          <p:spPr>
            <a:xfrm>
              <a:off x="9910224" y="4508116"/>
              <a:ext cx="1287532" cy="3693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nsolas" panose="020B0609020204030204" pitchFamily="49" charset="0"/>
                  <a:cs typeface="Consolas" panose="020B0609020204030204" pitchFamily="49" charset="0"/>
                </a:rPr>
                <a:t>0x00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1DEB2EA-AB5E-8D43-955C-B52E382C2DAA}"/>
                </a:ext>
              </a:extLst>
            </p:cNvPr>
            <p:cNvSpPr txBox="1"/>
            <p:nvPr/>
          </p:nvSpPr>
          <p:spPr>
            <a:xfrm>
              <a:off x="9900689" y="4150085"/>
              <a:ext cx="1287532" cy="3693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nsolas" panose="020B0609020204030204" pitchFamily="49" charset="0"/>
                  <a:cs typeface="Consolas" panose="020B0609020204030204" pitchFamily="49" charset="0"/>
                </a:rPr>
                <a:t>0x01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3BD6C86-C252-DA43-9818-7520DA75ABC3}"/>
                </a:ext>
              </a:extLst>
            </p:cNvPr>
            <p:cNvSpPr txBox="1"/>
            <p:nvPr/>
          </p:nvSpPr>
          <p:spPr>
            <a:xfrm>
              <a:off x="9900689" y="3780046"/>
              <a:ext cx="1287532" cy="3693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nsolas" panose="020B0609020204030204" pitchFamily="49" charset="0"/>
                  <a:cs typeface="Consolas" panose="020B0609020204030204" pitchFamily="49" charset="0"/>
                </a:rPr>
                <a:t>0x02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A4AC568-B180-0D4D-BF6A-989D6C6B0B54}"/>
                </a:ext>
              </a:extLst>
            </p:cNvPr>
            <p:cNvSpPr txBox="1"/>
            <p:nvPr/>
          </p:nvSpPr>
          <p:spPr>
            <a:xfrm>
              <a:off x="9900689" y="3410714"/>
              <a:ext cx="1287532" cy="3693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nsolas" panose="020B0609020204030204" pitchFamily="49" charset="0"/>
                  <a:cs typeface="Consolas" panose="020B0609020204030204" pitchFamily="49" charset="0"/>
                </a:rPr>
                <a:t>0x03</a:t>
              </a:r>
            </a:p>
          </p:txBody>
        </p:sp>
        <p:sp>
          <p:nvSpPr>
            <p:cNvPr id="69" name="Right Brace 68">
              <a:extLst>
                <a:ext uri="{FF2B5EF4-FFF2-40B4-BE49-F238E27FC236}">
                  <a16:creationId xmlns:a16="http://schemas.microsoft.com/office/drawing/2014/main" id="{C27B4030-1909-264E-9CB8-15B53570BE29}"/>
                </a:ext>
              </a:extLst>
            </p:cNvPr>
            <p:cNvSpPr/>
            <p:nvPr/>
          </p:nvSpPr>
          <p:spPr>
            <a:xfrm rot="10800000">
              <a:off x="9467283" y="3400612"/>
              <a:ext cx="396719" cy="1467441"/>
            </a:xfrm>
            <a:prstGeom prst="rightBrace">
              <a:avLst/>
            </a:prstGeom>
            <a:ln w="254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CB70A486-898E-9E48-8656-E33C18DFEAF5}"/>
                </a:ext>
              </a:extLst>
            </p:cNvPr>
            <p:cNvSpPr txBox="1"/>
            <p:nvPr/>
          </p:nvSpPr>
          <p:spPr>
            <a:xfrm rot="16200000">
              <a:off x="8440796" y="3859706"/>
              <a:ext cx="146744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accent5"/>
                  </a:solidFill>
                </a:rPr>
                <a:t>1 32-bit </a:t>
              </a:r>
            </a:p>
            <a:p>
              <a:pPr algn="ctr"/>
              <a:r>
                <a:rPr lang="en-US" sz="1400" b="1" dirty="0">
                  <a:solidFill>
                    <a:schemeClr val="accent5"/>
                  </a:solidFill>
                </a:rPr>
                <a:t>(4 byte) word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F058CD9-EEAD-5842-B960-63CE3EBD403F}"/>
                </a:ext>
              </a:extLst>
            </p:cNvPr>
            <p:cNvSpPr txBox="1"/>
            <p:nvPr/>
          </p:nvSpPr>
          <p:spPr>
            <a:xfrm>
              <a:off x="11119837" y="2981146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0x12345684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5DF7139-3081-FD4F-9082-35A62188AE70}"/>
                </a:ext>
              </a:extLst>
            </p:cNvPr>
            <p:cNvSpPr txBox="1"/>
            <p:nvPr/>
          </p:nvSpPr>
          <p:spPr>
            <a:xfrm>
              <a:off x="11119837" y="2245154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0x12345686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9B42FE4-9C49-754D-AFE3-D652C2075740}"/>
                </a:ext>
              </a:extLst>
            </p:cNvPr>
            <p:cNvSpPr txBox="1"/>
            <p:nvPr/>
          </p:nvSpPr>
          <p:spPr>
            <a:xfrm>
              <a:off x="11119837" y="1854602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0x12345687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E7BE5F5-ADBA-F646-9C81-45AA16951DE4}"/>
                </a:ext>
              </a:extLst>
            </p:cNvPr>
            <p:cNvSpPr txBox="1"/>
            <p:nvPr/>
          </p:nvSpPr>
          <p:spPr>
            <a:xfrm>
              <a:off x="11119837" y="2603770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0x12345685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ADACE06-8B97-3B41-9052-6835A9073B3C}"/>
                </a:ext>
              </a:extLst>
            </p:cNvPr>
            <p:cNvSpPr txBox="1"/>
            <p:nvPr/>
          </p:nvSpPr>
          <p:spPr>
            <a:xfrm>
              <a:off x="9900689" y="2972579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nsolas" panose="020B0609020204030204" pitchFamily="49" charset="0"/>
                  <a:cs typeface="Consolas" panose="020B0609020204030204" pitchFamily="49" charset="0"/>
                </a:rPr>
                <a:t>0x04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493C45B-2D9B-4B42-9361-97675D71FB4E}"/>
                </a:ext>
              </a:extLst>
            </p:cNvPr>
            <p:cNvSpPr txBox="1"/>
            <p:nvPr/>
          </p:nvSpPr>
          <p:spPr>
            <a:xfrm>
              <a:off x="9908215" y="2603601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nsolas" panose="020B0609020204030204" pitchFamily="49" charset="0"/>
                  <a:cs typeface="Consolas" panose="020B0609020204030204" pitchFamily="49" charset="0"/>
                </a:rPr>
                <a:t>0x05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1B9828B-C39A-6749-B918-4AEF8168E653}"/>
                </a:ext>
              </a:extLst>
            </p:cNvPr>
            <p:cNvSpPr txBox="1"/>
            <p:nvPr/>
          </p:nvSpPr>
          <p:spPr>
            <a:xfrm>
              <a:off x="9908215" y="2233562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nsolas" panose="020B0609020204030204" pitchFamily="49" charset="0"/>
                  <a:cs typeface="Consolas" panose="020B0609020204030204" pitchFamily="49" charset="0"/>
                </a:rPr>
                <a:t>0x06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4A682B5-4B9B-4546-9A13-AC75734B2AF1}"/>
                </a:ext>
              </a:extLst>
            </p:cNvPr>
            <p:cNvSpPr txBox="1"/>
            <p:nvPr/>
          </p:nvSpPr>
          <p:spPr>
            <a:xfrm>
              <a:off x="9916166" y="1863523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nsolas" panose="020B0609020204030204" pitchFamily="49" charset="0"/>
                  <a:cs typeface="Consolas" panose="020B0609020204030204" pitchFamily="49" charset="0"/>
                </a:rPr>
                <a:t>0x07</a:t>
              </a:r>
            </a:p>
          </p:txBody>
        </p:sp>
        <p:sp>
          <p:nvSpPr>
            <p:cNvPr id="81" name="Right Brace 80">
              <a:extLst>
                <a:ext uri="{FF2B5EF4-FFF2-40B4-BE49-F238E27FC236}">
                  <a16:creationId xmlns:a16="http://schemas.microsoft.com/office/drawing/2014/main" id="{E8AB7087-696E-524D-8414-BC2B9FB27C12}"/>
                </a:ext>
              </a:extLst>
            </p:cNvPr>
            <p:cNvSpPr/>
            <p:nvPr/>
          </p:nvSpPr>
          <p:spPr>
            <a:xfrm rot="16200000">
              <a:off x="10370150" y="644253"/>
              <a:ext cx="396719" cy="1258492"/>
            </a:xfrm>
            <a:prstGeom prst="rightBrace">
              <a:avLst/>
            </a:prstGeom>
            <a:ln w="254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9C53799-AFEC-D24F-BB84-3FA8E0EB4E89}"/>
                </a:ext>
              </a:extLst>
            </p:cNvPr>
            <p:cNvSpPr/>
            <p:nvPr/>
          </p:nvSpPr>
          <p:spPr>
            <a:xfrm>
              <a:off x="9500627" y="400300"/>
              <a:ext cx="2736647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chemeClr val="accent1"/>
                  </a:solidFill>
                </a:rPr>
                <a:t>1 byte Memory Content</a:t>
              </a:r>
            </a:p>
            <a:p>
              <a:r>
                <a:rPr lang="en-US" b="1" dirty="0">
                  <a:solidFill>
                    <a:schemeClr val="accent1"/>
                  </a:solidFill>
                </a:rPr>
                <a:t>One byte per row</a:t>
              </a:r>
              <a:endParaRPr lang="en-US" dirty="0">
                <a:solidFill>
                  <a:schemeClr val="accent1"/>
                </a:solidFill>
              </a:endParaRPr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FF56B56D-549A-1741-A2CA-92FDB37EEDA0}"/>
                </a:ext>
              </a:extLst>
            </p:cNvPr>
            <p:cNvGrpSpPr/>
            <p:nvPr/>
          </p:nvGrpSpPr>
          <p:grpSpPr>
            <a:xfrm>
              <a:off x="10512620" y="1331381"/>
              <a:ext cx="96408" cy="457028"/>
              <a:chOff x="10610509" y="1455282"/>
              <a:chExt cx="96408" cy="457028"/>
            </a:xfrm>
          </p:grpSpPr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9CF3CE9F-5E63-DC44-BF3D-A3C664771646}"/>
                  </a:ext>
                </a:extLst>
              </p:cNvPr>
              <p:cNvSpPr/>
              <p:nvPr/>
            </p:nvSpPr>
            <p:spPr>
              <a:xfrm>
                <a:off x="10617922" y="1640373"/>
                <a:ext cx="88995" cy="88995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94D05C50-E8EA-F04F-BFD7-6770A32DDEFB}"/>
                  </a:ext>
                </a:extLst>
              </p:cNvPr>
              <p:cNvSpPr/>
              <p:nvPr/>
            </p:nvSpPr>
            <p:spPr>
              <a:xfrm>
                <a:off x="10617921" y="1455282"/>
                <a:ext cx="88995" cy="88995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A88DD8AD-ED48-D943-B4A5-5F0612E9271C}"/>
                  </a:ext>
                </a:extLst>
              </p:cNvPr>
              <p:cNvSpPr/>
              <p:nvPr/>
            </p:nvSpPr>
            <p:spPr>
              <a:xfrm>
                <a:off x="10610509" y="1823315"/>
                <a:ext cx="88995" cy="88995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209E489D-8A75-DF41-8D5C-54746DFE46F0}"/>
                </a:ext>
              </a:extLst>
            </p:cNvPr>
            <p:cNvSpPr txBox="1"/>
            <p:nvPr/>
          </p:nvSpPr>
          <p:spPr>
            <a:xfrm>
              <a:off x="11360821" y="1145470"/>
              <a:ext cx="105387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accent5"/>
                  </a:solidFill>
                </a:rPr>
                <a:t>Byte</a:t>
              </a:r>
            </a:p>
            <a:p>
              <a:r>
                <a:rPr lang="en-US" sz="1600" b="1" dirty="0">
                  <a:solidFill>
                    <a:schemeClr val="accent5"/>
                  </a:solidFill>
                </a:rPr>
                <a:t>Memory</a:t>
              </a:r>
            </a:p>
            <a:p>
              <a:r>
                <a:rPr lang="en-US" sz="1600" b="1" dirty="0">
                  <a:solidFill>
                    <a:schemeClr val="accent5"/>
                  </a:solidFill>
                </a:rPr>
                <a:t> Address</a:t>
              </a:r>
            </a:p>
          </p:txBody>
        </p:sp>
        <p:sp>
          <p:nvSpPr>
            <p:cNvPr id="115" name="Right Brace 114">
              <a:extLst>
                <a:ext uri="{FF2B5EF4-FFF2-40B4-BE49-F238E27FC236}">
                  <a16:creationId xmlns:a16="http://schemas.microsoft.com/office/drawing/2014/main" id="{9B1C8273-7F1E-7E47-A6FA-4CFFB8A61B1F}"/>
                </a:ext>
              </a:extLst>
            </p:cNvPr>
            <p:cNvSpPr/>
            <p:nvPr/>
          </p:nvSpPr>
          <p:spPr>
            <a:xfrm rot="10800000">
              <a:off x="9431237" y="1891647"/>
              <a:ext cx="396719" cy="1467441"/>
            </a:xfrm>
            <a:prstGeom prst="rightBrace">
              <a:avLst/>
            </a:prstGeom>
            <a:ln w="254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7EE4E866-4462-A641-939B-0E04056421B4}"/>
                </a:ext>
              </a:extLst>
            </p:cNvPr>
            <p:cNvSpPr txBox="1"/>
            <p:nvPr/>
          </p:nvSpPr>
          <p:spPr>
            <a:xfrm rot="16200000">
              <a:off x="8435907" y="2393854"/>
              <a:ext cx="146744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accent5"/>
                  </a:solidFill>
                </a:rPr>
                <a:t>1 32-bit </a:t>
              </a:r>
            </a:p>
            <a:p>
              <a:pPr algn="ctr"/>
              <a:r>
                <a:rPr lang="en-US" sz="1400" b="1" dirty="0">
                  <a:solidFill>
                    <a:schemeClr val="accent5"/>
                  </a:solidFill>
                </a:rPr>
                <a:t>(4 byte) word</a:t>
              </a:r>
            </a:p>
          </p:txBody>
        </p:sp>
      </p:grpSp>
      <p:sp>
        <p:nvSpPr>
          <p:cNvPr id="117" name="TextBox 116">
            <a:extLst>
              <a:ext uri="{FF2B5EF4-FFF2-40B4-BE49-F238E27FC236}">
                <a16:creationId xmlns:a16="http://schemas.microsoft.com/office/drawing/2014/main" id="{7EC2429A-209E-6B4B-9C62-52DE1B3613DB}"/>
              </a:ext>
            </a:extLst>
          </p:cNvPr>
          <p:cNvSpPr txBox="1"/>
          <p:nvPr/>
        </p:nvSpPr>
        <p:spPr>
          <a:xfrm>
            <a:off x="3148577" y="4333447"/>
            <a:ext cx="18409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Word Aligned address</a:t>
            </a:r>
          </a:p>
        </p:txBody>
      </p:sp>
      <p:sp>
        <p:nvSpPr>
          <p:cNvPr id="120" name="Down Arrow 119">
            <a:extLst>
              <a:ext uri="{FF2B5EF4-FFF2-40B4-BE49-F238E27FC236}">
                <a16:creationId xmlns:a16="http://schemas.microsoft.com/office/drawing/2014/main" id="{C67FC1D3-E4E4-804D-BD35-770C8CA8397B}"/>
              </a:ext>
            </a:extLst>
          </p:cNvPr>
          <p:cNvSpPr/>
          <p:nvPr/>
        </p:nvSpPr>
        <p:spPr>
          <a:xfrm rot="5400000">
            <a:off x="3682243" y="3110264"/>
            <a:ext cx="159552" cy="44845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4AA18672-7D22-CA44-AF83-2C9BC39661E1}"/>
              </a:ext>
            </a:extLst>
          </p:cNvPr>
          <p:cNvSpPr txBox="1"/>
          <p:nvPr/>
        </p:nvSpPr>
        <p:spPr>
          <a:xfrm>
            <a:off x="3138889" y="2908327"/>
            <a:ext cx="18409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tx2"/>
                </a:solidFill>
              </a:rPr>
              <a:t>Word Aligned address</a:t>
            </a:r>
          </a:p>
        </p:txBody>
      </p:sp>
      <p:sp>
        <p:nvSpPr>
          <p:cNvPr id="123" name="Down Arrow 122">
            <a:extLst>
              <a:ext uri="{FF2B5EF4-FFF2-40B4-BE49-F238E27FC236}">
                <a16:creationId xmlns:a16="http://schemas.microsoft.com/office/drawing/2014/main" id="{04E3574B-8069-0241-BF92-57B3939B9849}"/>
              </a:ext>
            </a:extLst>
          </p:cNvPr>
          <p:cNvSpPr/>
          <p:nvPr/>
        </p:nvSpPr>
        <p:spPr>
          <a:xfrm rot="5400000">
            <a:off x="3712887" y="4586817"/>
            <a:ext cx="173489" cy="40682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7D20C5E0-5185-3A41-BDFA-89AA785A69E4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49395BA-AA46-7542-9905-FAE060A174A3}"/>
              </a:ext>
            </a:extLst>
          </p:cNvPr>
          <p:cNvGrpSpPr/>
          <p:nvPr/>
        </p:nvGrpSpPr>
        <p:grpSpPr>
          <a:xfrm>
            <a:off x="5307221" y="1052303"/>
            <a:ext cx="6494784" cy="3959761"/>
            <a:chOff x="5378744" y="1736863"/>
            <a:chExt cx="6494784" cy="3959761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3ECFE894-AD60-8A43-B03A-9AECCFD228DD}"/>
                </a:ext>
              </a:extLst>
            </p:cNvPr>
            <p:cNvGrpSpPr/>
            <p:nvPr/>
          </p:nvGrpSpPr>
          <p:grpSpPr>
            <a:xfrm>
              <a:off x="5378744" y="1736863"/>
              <a:ext cx="6494784" cy="3959761"/>
              <a:chOff x="190785" y="1374726"/>
              <a:chExt cx="6494784" cy="3959761"/>
            </a:xfrm>
          </p:grpSpPr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B98580A-B18D-2841-9CB6-7B15E8B45385}"/>
                  </a:ext>
                </a:extLst>
              </p:cNvPr>
              <p:cNvSpPr txBox="1"/>
              <p:nvPr/>
            </p:nvSpPr>
            <p:spPr>
              <a:xfrm>
                <a:off x="4073287" y="3801159"/>
                <a:ext cx="1287532" cy="36933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0x04</a:t>
                </a: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E6DBCE5-8061-2645-9140-DB58CC4C1994}"/>
                  </a:ext>
                </a:extLst>
              </p:cNvPr>
              <p:cNvSpPr txBox="1"/>
              <p:nvPr/>
            </p:nvSpPr>
            <p:spPr>
              <a:xfrm>
                <a:off x="2785755" y="3801159"/>
                <a:ext cx="1287532" cy="36933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0x05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A1F54FA-2DB7-934C-85AA-15AC04AEF3E6}"/>
                  </a:ext>
                </a:extLst>
              </p:cNvPr>
              <p:cNvSpPr txBox="1"/>
              <p:nvPr/>
            </p:nvSpPr>
            <p:spPr>
              <a:xfrm>
                <a:off x="1490485" y="3801159"/>
                <a:ext cx="1287532" cy="36933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0x06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CD8709E-ED64-AD48-9D4B-EFDABC28CEBE}"/>
                  </a:ext>
                </a:extLst>
              </p:cNvPr>
              <p:cNvSpPr txBox="1"/>
              <p:nvPr/>
            </p:nvSpPr>
            <p:spPr>
              <a:xfrm>
                <a:off x="190785" y="3800163"/>
                <a:ext cx="1287532" cy="36933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0x07</a:t>
                </a: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5F794AB1-E2B0-D744-8EBF-48EE6C3D85A3}"/>
                  </a:ext>
                </a:extLst>
              </p:cNvPr>
              <p:cNvSpPr txBox="1"/>
              <p:nvPr/>
            </p:nvSpPr>
            <p:spPr>
              <a:xfrm>
                <a:off x="4075084" y="4185531"/>
                <a:ext cx="1287532" cy="36933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0x00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4B213C5-2EE2-2D45-8E4F-7D2F3363CD90}"/>
                  </a:ext>
                </a:extLst>
              </p:cNvPr>
              <p:cNvSpPr txBox="1"/>
              <p:nvPr/>
            </p:nvSpPr>
            <p:spPr>
              <a:xfrm>
                <a:off x="2778017" y="4185531"/>
                <a:ext cx="1287532" cy="36933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0x01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263AD19-AA56-614B-8593-DE282F8AE982}"/>
                  </a:ext>
                </a:extLst>
              </p:cNvPr>
              <p:cNvSpPr txBox="1"/>
              <p:nvPr/>
            </p:nvSpPr>
            <p:spPr>
              <a:xfrm>
                <a:off x="1490485" y="4185531"/>
                <a:ext cx="1287532" cy="36933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0x02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39D7463-F434-8846-BF83-D27D67857854}"/>
                  </a:ext>
                </a:extLst>
              </p:cNvPr>
              <p:cNvSpPr txBox="1"/>
              <p:nvPr/>
            </p:nvSpPr>
            <p:spPr>
              <a:xfrm>
                <a:off x="191706" y="4185531"/>
                <a:ext cx="1287532" cy="36933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0x03</a:t>
                </a: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1B7AC729-CF09-BC41-97BE-163D381FA11A}"/>
                  </a:ext>
                </a:extLst>
              </p:cNvPr>
              <p:cNvSpPr txBox="1"/>
              <p:nvPr/>
            </p:nvSpPr>
            <p:spPr>
              <a:xfrm>
                <a:off x="4325900" y="2411784"/>
                <a:ext cx="88998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 err="1"/>
                  <a:t>LSByte</a:t>
                </a:r>
                <a:endParaRPr lang="en-US" sz="1600" b="1" dirty="0">
                  <a:solidFill>
                    <a:srgbClr val="F3753F"/>
                  </a:solidFill>
                </a:endParaRP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3D622C52-5314-184C-9419-F29D25CE542A}"/>
                  </a:ext>
                </a:extLst>
              </p:cNvPr>
              <p:cNvSpPr txBox="1"/>
              <p:nvPr/>
            </p:nvSpPr>
            <p:spPr>
              <a:xfrm>
                <a:off x="271996" y="2348752"/>
                <a:ext cx="93647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 err="1"/>
                  <a:t>MSByte</a:t>
                </a:r>
                <a:endParaRPr lang="en-US" sz="1600" b="1" dirty="0">
                  <a:solidFill>
                    <a:srgbClr val="F3753F"/>
                  </a:solidFill>
                </a:endParaRP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487907F4-EC02-B247-BFC3-71512CF5A03B}"/>
                  </a:ext>
                </a:extLst>
              </p:cNvPr>
              <p:cNvSpPr txBox="1"/>
              <p:nvPr/>
            </p:nvSpPr>
            <p:spPr>
              <a:xfrm>
                <a:off x="4155358" y="4588253"/>
                <a:ext cx="132279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0x</a:t>
                </a:r>
                <a:r>
                  <a:rPr lang="en-US" sz="1600" b="1" dirty="0">
                    <a:solidFill>
                      <a:srgbClr val="00B05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1234568</a:t>
                </a:r>
                <a:r>
                  <a:rPr lang="en-US" sz="1600" b="1" dirty="0">
                    <a:solidFill>
                      <a:srgbClr val="F3753F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</a:t>
                </a: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29B76390-B27E-8143-ADB4-9261185947D7}"/>
                  </a:ext>
                </a:extLst>
              </p:cNvPr>
              <p:cNvSpPr txBox="1"/>
              <p:nvPr/>
            </p:nvSpPr>
            <p:spPr>
              <a:xfrm>
                <a:off x="2881915" y="4588253"/>
                <a:ext cx="132279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solidFill>
                      <a:srgbClr val="00B05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0x1234568</a:t>
                </a:r>
                <a:r>
                  <a:rPr lang="en-US" sz="1600" b="1" dirty="0">
                    <a:solidFill>
                      <a:srgbClr val="F3744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1</a:t>
                </a: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015E34BF-BD5F-0A47-B626-AB0CAA7B2B22}"/>
                  </a:ext>
                </a:extLst>
              </p:cNvPr>
              <p:cNvSpPr txBox="1"/>
              <p:nvPr/>
            </p:nvSpPr>
            <p:spPr>
              <a:xfrm>
                <a:off x="1546046" y="4588253"/>
                <a:ext cx="132279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solidFill>
                      <a:srgbClr val="00B05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0x1234568</a:t>
                </a:r>
                <a:r>
                  <a:rPr lang="en-US" sz="1600" b="1" dirty="0">
                    <a:solidFill>
                      <a:srgbClr val="F3744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2</a:t>
                </a: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ECA75EBF-EBC3-BD4C-87E5-6DD73F813165}"/>
                  </a:ext>
                </a:extLst>
              </p:cNvPr>
              <p:cNvSpPr txBox="1"/>
              <p:nvPr/>
            </p:nvSpPr>
            <p:spPr>
              <a:xfrm>
                <a:off x="210177" y="4588253"/>
                <a:ext cx="132279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solidFill>
                      <a:srgbClr val="00B05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0x1234568</a:t>
                </a:r>
                <a:r>
                  <a:rPr lang="en-US" sz="1600" b="1" dirty="0">
                    <a:solidFill>
                      <a:srgbClr val="F3744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3</a:t>
                </a:r>
              </a:p>
            </p:txBody>
          </p:sp>
          <p:sp>
            <p:nvSpPr>
              <p:cNvPr id="67" name="Right Brace 66">
                <a:extLst>
                  <a:ext uri="{FF2B5EF4-FFF2-40B4-BE49-F238E27FC236}">
                    <a16:creationId xmlns:a16="http://schemas.microsoft.com/office/drawing/2014/main" id="{70FE0908-61B0-DE4D-BA36-49CF6FFD0491}"/>
                  </a:ext>
                </a:extLst>
              </p:cNvPr>
              <p:cNvSpPr/>
              <p:nvPr/>
            </p:nvSpPr>
            <p:spPr>
              <a:xfrm rot="16200000">
                <a:off x="2479740" y="-270252"/>
                <a:ext cx="646825" cy="5115332"/>
              </a:xfrm>
              <a:prstGeom prst="rightBrace">
                <a:avLst>
                  <a:gd name="adj1" fmla="val 8333"/>
                  <a:gd name="adj2" fmla="val 49810"/>
                </a:avLst>
              </a:prstGeom>
              <a:ln w="25400"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15FB44C1-5288-5647-82D1-E67E4A59889C}"/>
                  </a:ext>
                </a:extLst>
              </p:cNvPr>
              <p:cNvSpPr txBox="1"/>
              <p:nvPr/>
            </p:nvSpPr>
            <p:spPr>
              <a:xfrm>
                <a:off x="841295" y="1374726"/>
                <a:ext cx="39980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5"/>
                    </a:solidFill>
                  </a:rPr>
                  <a:t>Contents of Memory</a:t>
                </a:r>
              </a:p>
              <a:p>
                <a:pPr algn="ctr"/>
                <a:r>
                  <a:rPr lang="en-US" b="1" dirty="0">
                    <a:solidFill>
                      <a:schemeClr val="accent5"/>
                    </a:solidFill>
                  </a:rPr>
                  <a:t>One 32-bit (4 byte) word per row</a:t>
                </a:r>
              </a:p>
            </p:txBody>
          </p:sp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348B005A-0A32-164F-8B76-3E15A9C0A799}"/>
                  </a:ext>
                </a:extLst>
              </p:cNvPr>
              <p:cNvSpPr/>
              <p:nvPr/>
            </p:nvSpPr>
            <p:spPr>
              <a:xfrm>
                <a:off x="4681804" y="2738400"/>
                <a:ext cx="88995" cy="88995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654FD219-E077-074F-A036-FD1BF904A363}"/>
                  </a:ext>
                </a:extLst>
              </p:cNvPr>
              <p:cNvSpPr/>
              <p:nvPr/>
            </p:nvSpPr>
            <p:spPr>
              <a:xfrm>
                <a:off x="3463370" y="2738400"/>
                <a:ext cx="88995" cy="88995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EA7952FE-C0D0-D94F-BB6D-D1E453CA7DD5}"/>
                  </a:ext>
                </a:extLst>
              </p:cNvPr>
              <p:cNvSpPr/>
              <p:nvPr/>
            </p:nvSpPr>
            <p:spPr>
              <a:xfrm>
                <a:off x="2024458" y="2738400"/>
                <a:ext cx="88995" cy="88995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Oval 106">
                <a:extLst>
                  <a:ext uri="{FF2B5EF4-FFF2-40B4-BE49-F238E27FC236}">
                    <a16:creationId xmlns:a16="http://schemas.microsoft.com/office/drawing/2014/main" id="{A307E543-356C-9F4B-B4E1-0D381DBA3617}"/>
                  </a:ext>
                </a:extLst>
              </p:cNvPr>
              <p:cNvSpPr/>
              <p:nvPr/>
            </p:nvSpPr>
            <p:spPr>
              <a:xfrm>
                <a:off x="651239" y="2738400"/>
                <a:ext cx="88995" cy="88995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5B7C8F08-4C09-0545-96DE-9869455811F4}"/>
                  </a:ext>
                </a:extLst>
              </p:cNvPr>
              <p:cNvSpPr txBox="1"/>
              <p:nvPr/>
            </p:nvSpPr>
            <p:spPr>
              <a:xfrm>
                <a:off x="5362771" y="4244604"/>
                <a:ext cx="132279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solidFill>
                      <a:srgbClr val="FF000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0x12345680</a:t>
                </a:r>
              </a:p>
            </p:txBody>
          </p:sp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CB8DC386-310B-BA45-BC77-8B8DB32A91EC}"/>
                  </a:ext>
                </a:extLst>
              </p:cNvPr>
              <p:cNvSpPr txBox="1"/>
              <p:nvPr/>
            </p:nvSpPr>
            <p:spPr>
              <a:xfrm>
                <a:off x="5325553" y="3816548"/>
                <a:ext cx="132279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solidFill>
                      <a:schemeClr val="accent6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0x12345684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D703259-2A13-FA4B-96A1-55B40E10FB13}"/>
                  </a:ext>
                </a:extLst>
              </p:cNvPr>
              <p:cNvSpPr txBox="1"/>
              <p:nvPr/>
            </p:nvSpPr>
            <p:spPr>
              <a:xfrm>
                <a:off x="3946968" y="4965155"/>
                <a:ext cx="1531188" cy="369332"/>
              </a:xfrm>
              <a:prstGeom prst="rect">
                <a:avLst/>
              </a:prstGeom>
              <a:noFill/>
              <a:ln w="31750">
                <a:solidFill>
                  <a:schemeClr val="accent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</a:rPr>
                  <a:t>Byte address</a:t>
                </a:r>
              </a:p>
            </p:txBody>
          </p: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7CB9648F-8625-6F4E-A017-C451981ADDE6}"/>
                  </a:ext>
                </a:extLst>
              </p:cNvPr>
              <p:cNvSpPr txBox="1"/>
              <p:nvPr/>
            </p:nvSpPr>
            <p:spPr>
              <a:xfrm>
                <a:off x="4081025" y="3421294"/>
                <a:ext cx="1287532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b="1" dirty="0">
                  <a:solidFill>
                    <a:schemeClr val="accent2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4FDC3212-5630-9244-A992-5A57B894A165}"/>
                  </a:ext>
                </a:extLst>
              </p:cNvPr>
              <p:cNvSpPr txBox="1"/>
              <p:nvPr/>
            </p:nvSpPr>
            <p:spPr>
              <a:xfrm>
                <a:off x="2793493" y="3421294"/>
                <a:ext cx="1287532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b="1" dirty="0">
                  <a:solidFill>
                    <a:schemeClr val="accent2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CAE340E7-F1EF-0D41-B602-29A9B48FE04F}"/>
                  </a:ext>
                </a:extLst>
              </p:cNvPr>
              <p:cNvSpPr txBox="1"/>
              <p:nvPr/>
            </p:nvSpPr>
            <p:spPr>
              <a:xfrm>
                <a:off x="1498223" y="3421294"/>
                <a:ext cx="1287532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b="1" dirty="0">
                  <a:solidFill>
                    <a:schemeClr val="accent2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41BC8A73-CC32-694A-98BA-A46CB18E06D0}"/>
                  </a:ext>
                </a:extLst>
              </p:cNvPr>
              <p:cNvSpPr txBox="1"/>
              <p:nvPr/>
            </p:nvSpPr>
            <p:spPr>
              <a:xfrm>
                <a:off x="198523" y="3420298"/>
                <a:ext cx="1287532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b="1" dirty="0">
                  <a:solidFill>
                    <a:schemeClr val="accent2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CFA77968-A37E-394D-923B-9641030B6951}"/>
                  </a:ext>
                </a:extLst>
              </p:cNvPr>
              <p:cNvSpPr txBox="1"/>
              <p:nvPr/>
            </p:nvSpPr>
            <p:spPr>
              <a:xfrm>
                <a:off x="4087312" y="3049487"/>
                <a:ext cx="1287532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b="1" dirty="0">
                  <a:solidFill>
                    <a:schemeClr val="accent2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10D19C4C-1097-8142-A74F-3FC2A6C10994}"/>
                  </a:ext>
                </a:extLst>
              </p:cNvPr>
              <p:cNvSpPr txBox="1"/>
              <p:nvPr/>
            </p:nvSpPr>
            <p:spPr>
              <a:xfrm>
                <a:off x="2799780" y="3049487"/>
                <a:ext cx="1287532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b="1" dirty="0">
                  <a:solidFill>
                    <a:schemeClr val="accent2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DA99DFC4-7903-6F4B-8A17-E556148C5BA6}"/>
                  </a:ext>
                </a:extLst>
              </p:cNvPr>
              <p:cNvSpPr txBox="1"/>
              <p:nvPr/>
            </p:nvSpPr>
            <p:spPr>
              <a:xfrm>
                <a:off x="1504510" y="3049487"/>
                <a:ext cx="1287532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b="1" dirty="0">
                  <a:solidFill>
                    <a:schemeClr val="accent2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83817E03-C4F0-6F48-A91D-C39AF7CDA112}"/>
                  </a:ext>
                </a:extLst>
              </p:cNvPr>
              <p:cNvSpPr txBox="1"/>
              <p:nvPr/>
            </p:nvSpPr>
            <p:spPr>
              <a:xfrm>
                <a:off x="204810" y="3048491"/>
                <a:ext cx="1287532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b="1" dirty="0">
                  <a:solidFill>
                    <a:schemeClr val="accent2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p:grp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50A29F46-34A5-AE46-A863-A086A9125B2C}"/>
                </a:ext>
              </a:extLst>
            </p:cNvPr>
            <p:cNvSpPr txBox="1"/>
            <p:nvPr/>
          </p:nvSpPr>
          <p:spPr>
            <a:xfrm>
              <a:off x="10522701" y="3739810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0x12345688</a:t>
              </a: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14161A4C-FFF3-A84C-A79F-70E4D6BF37A5}"/>
                </a:ext>
              </a:extLst>
            </p:cNvPr>
            <p:cNvSpPr txBox="1"/>
            <p:nvPr/>
          </p:nvSpPr>
          <p:spPr>
            <a:xfrm>
              <a:off x="10513512" y="3385702"/>
              <a:ext cx="130676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0x1234568c</a:t>
              </a: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C4BD94CC-8AD9-DB4C-82E8-C01EF2E5B2E7}"/>
                </a:ext>
              </a:extLst>
            </p:cNvPr>
            <p:cNvSpPr txBox="1"/>
            <p:nvPr/>
          </p:nvSpPr>
          <p:spPr>
            <a:xfrm>
              <a:off x="10744814" y="2401211"/>
              <a:ext cx="105387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accent5"/>
                  </a:solidFill>
                </a:rPr>
                <a:t>Word</a:t>
              </a:r>
            </a:p>
            <a:p>
              <a:r>
                <a:rPr lang="en-US" sz="1600" b="1" dirty="0">
                  <a:solidFill>
                    <a:schemeClr val="accent5"/>
                  </a:solidFill>
                </a:rPr>
                <a:t>Memory</a:t>
              </a:r>
            </a:p>
            <a:p>
              <a:r>
                <a:rPr lang="en-US" sz="1600" b="1" dirty="0">
                  <a:solidFill>
                    <a:schemeClr val="accent5"/>
                  </a:solidFill>
                </a:rPr>
                <a:t> Address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79468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 animBg="1"/>
      <p:bldP spid="8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0DE17-4EF5-1492-BFCD-055647AD5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pointers to examine byte order (on pi-cluster)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7D2FE6D-F63D-B614-5C08-44EAF07E4C3B}"/>
              </a:ext>
            </a:extLst>
          </p:cNvPr>
          <p:cNvSpPr/>
          <p:nvPr/>
        </p:nvSpPr>
        <p:spPr bwMode="auto">
          <a:xfrm>
            <a:off x="334015" y="1673596"/>
            <a:ext cx="7532948" cy="414885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stdio.h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#define SZ 2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 main()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unsigned int foo[SZ] = {0x11223344, 0xaabbccdd};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unsigned int *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iptr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foo;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unsigned char *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chptr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(unsigned char *)foo;</a:t>
            </a:r>
          </a:p>
          <a:p>
            <a:b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US" sz="1600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for (int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SZ-1;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&gt;=  0;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--)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   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("foo[%d]: %x\n",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*(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iptr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+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for (int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(foo)-1;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&gt;= 0;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--)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   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("byte %d: %x\n",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(unsigned int)*(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chptr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+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)); 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return 0;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4F80D679-2A3A-0CE3-E976-9B14D1B08A44}"/>
              </a:ext>
            </a:extLst>
          </p:cNvPr>
          <p:cNvSpPr/>
          <p:nvPr/>
        </p:nvSpPr>
        <p:spPr bwMode="auto">
          <a:xfrm>
            <a:off x="8170439" y="813531"/>
            <a:ext cx="3865569" cy="2882027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kmuller@keithm-pi4:~$ ./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a.out</a:t>
            </a:r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foo[1]: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aabbccdd</a:t>
            </a:r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foo[0]: 11223344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byte 7: aa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byte 6: bb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byte 5: cc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byte 4: dd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byte 3: 11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byte 2: 22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byte 1: 33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byte 0: 44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E53314E-92FF-7C57-0694-F366873ED9E4}"/>
              </a:ext>
            </a:extLst>
          </p:cNvPr>
          <p:cNvGrpSpPr/>
          <p:nvPr/>
        </p:nvGrpSpPr>
        <p:grpSpPr>
          <a:xfrm>
            <a:off x="8307566" y="3748022"/>
            <a:ext cx="2541946" cy="3022846"/>
            <a:chOff x="9900689" y="1854602"/>
            <a:chExt cx="2541946" cy="302284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6A420C4-99DC-6EE8-1AEE-CA707264CA19}"/>
                </a:ext>
              </a:extLst>
            </p:cNvPr>
            <p:cNvSpPr txBox="1"/>
            <p:nvPr/>
          </p:nvSpPr>
          <p:spPr>
            <a:xfrm>
              <a:off x="11119837" y="4463213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0x12345680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8918FEF-6583-B1D8-EFAA-C687581E2028}"/>
                </a:ext>
              </a:extLst>
            </p:cNvPr>
            <p:cNvSpPr txBox="1"/>
            <p:nvPr/>
          </p:nvSpPr>
          <p:spPr>
            <a:xfrm>
              <a:off x="11119837" y="3693597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0x12345682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89F021E-3CCA-8702-9BDD-AB1F5BCF2D6E}"/>
                </a:ext>
              </a:extLst>
            </p:cNvPr>
            <p:cNvSpPr txBox="1"/>
            <p:nvPr/>
          </p:nvSpPr>
          <p:spPr>
            <a:xfrm>
              <a:off x="11119837" y="4072661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0x12345681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8CFD6CC-281A-8AC4-4710-B15CB2C2C881}"/>
                </a:ext>
              </a:extLst>
            </p:cNvPr>
            <p:cNvSpPr txBox="1"/>
            <p:nvPr/>
          </p:nvSpPr>
          <p:spPr>
            <a:xfrm>
              <a:off x="11119837" y="3336064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0x12345683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66BF323-A4E8-E4D8-60EB-233259CB66B5}"/>
                </a:ext>
              </a:extLst>
            </p:cNvPr>
            <p:cNvSpPr txBox="1"/>
            <p:nvPr/>
          </p:nvSpPr>
          <p:spPr>
            <a:xfrm>
              <a:off x="9910224" y="4508116"/>
              <a:ext cx="1287532" cy="3693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0x44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807EF67-1C44-4C74-5BFC-3B498A1E50E5}"/>
                </a:ext>
              </a:extLst>
            </p:cNvPr>
            <p:cNvSpPr txBox="1"/>
            <p:nvPr/>
          </p:nvSpPr>
          <p:spPr>
            <a:xfrm>
              <a:off x="9900689" y="4150085"/>
              <a:ext cx="1287532" cy="3693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0x33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4692139-F0D1-2C92-84C4-B58C816CA416}"/>
                </a:ext>
              </a:extLst>
            </p:cNvPr>
            <p:cNvSpPr txBox="1"/>
            <p:nvPr/>
          </p:nvSpPr>
          <p:spPr>
            <a:xfrm>
              <a:off x="9900689" y="3780046"/>
              <a:ext cx="1287532" cy="3693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0x22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D9A04BF-206A-49D0-7F11-3B5CB7A37866}"/>
                </a:ext>
              </a:extLst>
            </p:cNvPr>
            <p:cNvSpPr txBox="1"/>
            <p:nvPr/>
          </p:nvSpPr>
          <p:spPr>
            <a:xfrm>
              <a:off x="9900689" y="3410714"/>
              <a:ext cx="1287532" cy="3693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0x11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3248A0B-C65D-EE7A-DD17-4DB82823CF45}"/>
                </a:ext>
              </a:extLst>
            </p:cNvPr>
            <p:cNvSpPr txBox="1"/>
            <p:nvPr/>
          </p:nvSpPr>
          <p:spPr>
            <a:xfrm>
              <a:off x="11119837" y="2981146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0x12345684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FF152D7-81A4-622C-36CC-A060C7EF4AF0}"/>
                </a:ext>
              </a:extLst>
            </p:cNvPr>
            <p:cNvSpPr txBox="1"/>
            <p:nvPr/>
          </p:nvSpPr>
          <p:spPr>
            <a:xfrm>
              <a:off x="11119837" y="2245154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0x12345686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382D77F-ECA6-5778-9031-B3905D525AAD}"/>
                </a:ext>
              </a:extLst>
            </p:cNvPr>
            <p:cNvSpPr txBox="1"/>
            <p:nvPr/>
          </p:nvSpPr>
          <p:spPr>
            <a:xfrm>
              <a:off x="11119837" y="1854602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0x12345687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0669242-0531-B9FF-0F24-F330EB1A71EE}"/>
                </a:ext>
              </a:extLst>
            </p:cNvPr>
            <p:cNvSpPr txBox="1"/>
            <p:nvPr/>
          </p:nvSpPr>
          <p:spPr>
            <a:xfrm>
              <a:off x="11119837" y="2603770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0x12345685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695AC86-A396-1FB2-EFA6-3579E1E64139}"/>
                </a:ext>
              </a:extLst>
            </p:cNvPr>
            <p:cNvSpPr txBox="1"/>
            <p:nvPr/>
          </p:nvSpPr>
          <p:spPr>
            <a:xfrm>
              <a:off x="9900689" y="2972579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0xdd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5A91FE9-D667-4D43-1798-A6F338FE80C9}"/>
                </a:ext>
              </a:extLst>
            </p:cNvPr>
            <p:cNvSpPr txBox="1"/>
            <p:nvPr/>
          </p:nvSpPr>
          <p:spPr>
            <a:xfrm>
              <a:off x="9908215" y="2603601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0xcc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AAD2C3B-DB38-CF46-2390-6E3C8FA95874}"/>
                </a:ext>
              </a:extLst>
            </p:cNvPr>
            <p:cNvSpPr txBox="1"/>
            <p:nvPr/>
          </p:nvSpPr>
          <p:spPr>
            <a:xfrm>
              <a:off x="9908215" y="2233562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0xbb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DCF04A5-43F1-4368-E68B-4DE23AE5CDB3}"/>
                </a:ext>
              </a:extLst>
            </p:cNvPr>
            <p:cNvSpPr txBox="1"/>
            <p:nvPr/>
          </p:nvSpPr>
          <p:spPr>
            <a:xfrm>
              <a:off x="9916166" y="1863523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0xaa</a:t>
              </a: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34F2A775-4AE8-C146-25B1-2B9C257B54A6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896482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E960F-E153-BC4E-92A0-E2C597B3FE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145" y="131641"/>
            <a:ext cx="10515600" cy="381731"/>
          </a:xfrm>
        </p:spPr>
        <p:txBody>
          <a:bodyPr/>
          <a:lstStyle/>
          <a:p>
            <a:r>
              <a:rPr lang="en-US" dirty="0"/>
              <a:t>Bitwise (Bit to Bit) Operators in C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209E628-A636-794A-84EB-46F5519AEB8C}"/>
              </a:ext>
            </a:extLst>
          </p:cNvPr>
          <p:cNvGraphicFramePr>
            <a:graphicFrameLocks noGrp="1"/>
          </p:cNvGraphicFramePr>
          <p:nvPr/>
        </p:nvGraphicFramePr>
        <p:xfrm>
          <a:off x="5528263" y="1241862"/>
          <a:ext cx="2628215" cy="2072875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700858">
                  <a:extLst>
                    <a:ext uri="{9D8B030D-6E8A-4147-A177-3AD203B41FA5}">
                      <a16:colId xmlns:a16="http://schemas.microsoft.com/office/drawing/2014/main" val="3511017045"/>
                    </a:ext>
                  </a:extLst>
                </a:gridCol>
                <a:gridCol w="782990">
                  <a:extLst>
                    <a:ext uri="{9D8B030D-6E8A-4147-A177-3AD203B41FA5}">
                      <a16:colId xmlns:a16="http://schemas.microsoft.com/office/drawing/2014/main" val="3388057426"/>
                    </a:ext>
                  </a:extLst>
                </a:gridCol>
                <a:gridCol w="1144367">
                  <a:extLst>
                    <a:ext uri="{9D8B030D-6E8A-4147-A177-3AD203B41FA5}">
                      <a16:colId xmlns:a16="http://schemas.microsoft.com/office/drawing/2014/main" val="972478886"/>
                    </a:ext>
                  </a:extLst>
                </a:gridCol>
              </a:tblGrid>
              <a:tr h="41457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</a:t>
                      </a:r>
                      <a:endParaRPr lang="en-US" sz="2000" b="1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b</a:t>
                      </a:r>
                      <a:endParaRPr lang="en-US" sz="2000" b="1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 |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2881795"/>
                  </a:ext>
                </a:extLst>
              </a:tr>
              <a:tr h="41457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0070C0"/>
                          </a:solidFill>
                        </a:rPr>
                        <a:t>0</a:t>
                      </a:r>
                      <a:endParaRPr lang="en-US" sz="2000" dirty="0">
                        <a:solidFill>
                          <a:srgbClr val="0070C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8923016"/>
                  </a:ext>
                </a:extLst>
              </a:tr>
              <a:tr h="41457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0070C0"/>
                          </a:solidFill>
                        </a:rPr>
                        <a:t>0</a:t>
                      </a:r>
                      <a:endParaRPr lang="en-US" sz="2000" dirty="0">
                        <a:solidFill>
                          <a:srgbClr val="0070C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6352361"/>
                  </a:ext>
                </a:extLst>
              </a:tr>
              <a:tr h="41457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32298274"/>
                  </a:ext>
                </a:extLst>
              </a:tr>
              <a:tr h="41457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9985667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C672B2D0-6918-154D-B8D8-418EE8E843CF}"/>
              </a:ext>
            </a:extLst>
          </p:cNvPr>
          <p:cNvSpPr/>
          <p:nvPr/>
        </p:nvSpPr>
        <p:spPr>
          <a:xfrm>
            <a:off x="5692054" y="860996"/>
            <a:ext cx="23006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ctr">
              <a:buNone/>
            </a:pP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output = a </a:t>
            </a:r>
            <a:r>
              <a:rPr lang="en-US" sz="20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|</a:t>
            </a: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 b;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BF219DB-00A0-784D-951C-BB0478B9E130}"/>
              </a:ext>
            </a:extLst>
          </p:cNvPr>
          <p:cNvSpPr/>
          <p:nvPr/>
        </p:nvSpPr>
        <p:spPr>
          <a:xfrm>
            <a:off x="5550373" y="3327545"/>
            <a:ext cx="265168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  <a:cs typeface="Consolas" panose="020B0609020204030204" pitchFamily="49" charset="0"/>
              </a:rPr>
              <a:t>| </a:t>
            </a:r>
            <a:r>
              <a:rPr lang="en-US" sz="1600" dirty="0">
                <a:cs typeface="Consolas" panose="020B0609020204030204" pitchFamily="49" charset="0"/>
              </a:rPr>
              <a:t>with 1 to </a:t>
            </a:r>
            <a:r>
              <a:rPr lang="en-US" sz="1600" b="1" dirty="0">
                <a:solidFill>
                  <a:srgbClr val="0070C0"/>
                </a:solidFill>
                <a:cs typeface="Consolas" panose="020B0609020204030204" pitchFamily="49" charset="0"/>
              </a:rPr>
              <a:t>set a bit to 1</a:t>
            </a:r>
          </a:p>
          <a:p>
            <a:r>
              <a:rPr lang="en-US" sz="1600" b="1" dirty="0">
                <a:solidFill>
                  <a:srgbClr val="FF0000"/>
                </a:solidFill>
                <a:cs typeface="Consolas" panose="020B0609020204030204" pitchFamily="49" charset="0"/>
              </a:rPr>
              <a:t>| </a:t>
            </a:r>
            <a:r>
              <a:rPr lang="en-US" sz="1600" dirty="0">
                <a:cs typeface="Consolas" panose="020B0609020204030204" pitchFamily="49" charset="0"/>
              </a:rPr>
              <a:t>with </a:t>
            </a:r>
            <a:r>
              <a:rPr lang="en-US" sz="1600" dirty="0">
                <a:solidFill>
                  <a:srgbClr val="0070C0"/>
                </a:solidFill>
                <a:cs typeface="Consolas" panose="020B0609020204030204" pitchFamily="49" charset="0"/>
              </a:rPr>
              <a:t>0 to let a </a:t>
            </a:r>
            <a:r>
              <a:rPr lang="en-US" sz="1600" b="1" dirty="0">
                <a:solidFill>
                  <a:srgbClr val="0070C0"/>
                </a:solidFill>
                <a:cs typeface="Consolas" panose="020B0609020204030204" pitchFamily="49" charset="0"/>
              </a:rPr>
              <a:t>bit through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829F31ED-4932-F04F-BC67-17FC2AD31B5E}"/>
              </a:ext>
            </a:extLst>
          </p:cNvPr>
          <p:cNvGraphicFramePr>
            <a:graphicFrameLocks noGrp="1"/>
          </p:cNvGraphicFramePr>
          <p:nvPr/>
        </p:nvGraphicFramePr>
        <p:xfrm>
          <a:off x="414728" y="1241862"/>
          <a:ext cx="1801424" cy="13115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9334">
                  <a:extLst>
                    <a:ext uri="{9D8B030D-6E8A-4147-A177-3AD203B41FA5}">
                      <a16:colId xmlns:a16="http://schemas.microsoft.com/office/drawing/2014/main" val="3511017045"/>
                    </a:ext>
                  </a:extLst>
                </a:gridCol>
                <a:gridCol w="1082090">
                  <a:extLst>
                    <a:ext uri="{9D8B030D-6E8A-4147-A177-3AD203B41FA5}">
                      <a16:colId xmlns:a16="http://schemas.microsoft.com/office/drawing/2014/main" val="972478886"/>
                    </a:ext>
                  </a:extLst>
                </a:gridCol>
              </a:tblGrid>
              <a:tr h="519108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~a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2881795"/>
                  </a:ext>
                </a:extLst>
              </a:tr>
              <a:tr h="392461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8923016"/>
                  </a:ext>
                </a:extLst>
              </a:tr>
              <a:tr h="392461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6352361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DF453FD8-CF3E-4F4E-A0AE-635064E505B7}"/>
              </a:ext>
            </a:extLst>
          </p:cNvPr>
          <p:cNvSpPr/>
          <p:nvPr/>
        </p:nvSpPr>
        <p:spPr>
          <a:xfrm>
            <a:off x="414728" y="841752"/>
            <a:ext cx="187743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ctr">
              <a:buNone/>
            </a:pP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output = </a:t>
            </a:r>
            <a:r>
              <a:rPr lang="en-US" sz="20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~</a:t>
            </a: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a;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530FA055-8D90-F845-9099-EE5E0DD45CC2}"/>
              </a:ext>
            </a:extLst>
          </p:cNvPr>
          <p:cNvGraphicFramePr>
            <a:graphicFrameLocks noGrp="1"/>
          </p:cNvGraphicFramePr>
          <p:nvPr/>
        </p:nvGraphicFramePr>
        <p:xfrm>
          <a:off x="8651675" y="1261106"/>
          <a:ext cx="2744035" cy="19812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815842">
                  <a:extLst>
                    <a:ext uri="{9D8B030D-6E8A-4147-A177-3AD203B41FA5}">
                      <a16:colId xmlns:a16="http://schemas.microsoft.com/office/drawing/2014/main" val="3511017045"/>
                    </a:ext>
                  </a:extLst>
                </a:gridCol>
                <a:gridCol w="898008">
                  <a:extLst>
                    <a:ext uri="{9D8B030D-6E8A-4147-A177-3AD203B41FA5}">
                      <a16:colId xmlns:a16="http://schemas.microsoft.com/office/drawing/2014/main" val="3388057426"/>
                    </a:ext>
                  </a:extLst>
                </a:gridCol>
                <a:gridCol w="1030185">
                  <a:extLst>
                    <a:ext uri="{9D8B030D-6E8A-4147-A177-3AD203B41FA5}">
                      <a16:colId xmlns:a16="http://schemas.microsoft.com/office/drawing/2014/main" val="972478886"/>
                    </a:ext>
                  </a:extLst>
                </a:gridCol>
              </a:tblGrid>
              <a:tr h="38912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6"/>
                          </a:solidFill>
                        </a:rPr>
                        <a:t>a</a:t>
                      </a:r>
                      <a:endParaRPr lang="en-US" sz="2000" b="1" dirty="0">
                        <a:solidFill>
                          <a:schemeClr val="accent6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6"/>
                          </a:solidFill>
                        </a:rPr>
                        <a:t>b</a:t>
                      </a:r>
                      <a:endParaRPr lang="en-US" sz="2000" b="1" dirty="0">
                        <a:solidFill>
                          <a:schemeClr val="accent6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6"/>
                          </a:solidFill>
                        </a:rPr>
                        <a:t>a ^ b</a:t>
                      </a:r>
                      <a:endParaRPr lang="en-US" sz="2000" b="1" dirty="0">
                        <a:solidFill>
                          <a:schemeClr val="accent6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2881795"/>
                  </a:ext>
                </a:extLst>
              </a:tr>
              <a:tr h="38912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8923016"/>
                  </a:ext>
                </a:extLst>
              </a:tr>
              <a:tr h="38912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6352361"/>
                  </a:ext>
                </a:extLst>
              </a:tr>
              <a:tr h="38912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0070C0"/>
                          </a:solidFill>
                        </a:rPr>
                        <a:t>1</a:t>
                      </a:r>
                      <a:endParaRPr lang="en-US" sz="2000" dirty="0">
                        <a:solidFill>
                          <a:srgbClr val="0070C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32298274"/>
                  </a:ext>
                </a:extLst>
              </a:tr>
              <a:tr h="38912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0070C0"/>
                          </a:solidFill>
                        </a:rPr>
                        <a:t>1</a:t>
                      </a:r>
                      <a:endParaRPr lang="en-US" sz="2000" dirty="0">
                        <a:solidFill>
                          <a:srgbClr val="0070C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9985667"/>
                  </a:ext>
                </a:extLst>
              </a:tr>
            </a:tbl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5E6B1204-99CF-F645-BC3F-1032DABB6E67}"/>
              </a:ext>
            </a:extLst>
          </p:cNvPr>
          <p:cNvSpPr/>
          <p:nvPr/>
        </p:nvSpPr>
        <p:spPr>
          <a:xfrm>
            <a:off x="8537158" y="860996"/>
            <a:ext cx="314701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ctr">
              <a:buNone/>
            </a:pP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output = a </a:t>
            </a:r>
            <a:r>
              <a:rPr lang="en-US" sz="20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^</a:t>
            </a: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 b; </a:t>
            </a:r>
            <a:r>
              <a:rPr lang="en-US" sz="20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//EOR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E750066-A35C-4F4A-B58D-7759EFDEBBB6}"/>
              </a:ext>
            </a:extLst>
          </p:cNvPr>
          <p:cNvSpPr/>
          <p:nvPr/>
        </p:nvSpPr>
        <p:spPr>
          <a:xfrm>
            <a:off x="9061308" y="3230545"/>
            <a:ext cx="271420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  <a:cs typeface="Consolas" panose="020B0609020204030204" pitchFamily="49" charset="0"/>
              </a:rPr>
              <a:t>^</a:t>
            </a:r>
            <a:r>
              <a:rPr lang="en-US" sz="1600" dirty="0">
                <a:cs typeface="Consolas" panose="020B0609020204030204" pitchFamily="49" charset="0"/>
              </a:rPr>
              <a:t> with 1 </a:t>
            </a:r>
            <a:r>
              <a:rPr lang="en-US" sz="1600" b="1" dirty="0">
                <a:solidFill>
                  <a:srgbClr val="0070C0"/>
                </a:solidFill>
                <a:cs typeface="Consolas" panose="020B0609020204030204" pitchFamily="49" charset="0"/>
              </a:rPr>
              <a:t>will flip the bit</a:t>
            </a:r>
          </a:p>
          <a:p>
            <a:r>
              <a:rPr lang="en-US" sz="1600" b="1" dirty="0">
                <a:solidFill>
                  <a:srgbClr val="FF0000"/>
                </a:solidFill>
                <a:cs typeface="Consolas" panose="020B0609020204030204" pitchFamily="49" charset="0"/>
              </a:rPr>
              <a:t>^ </a:t>
            </a:r>
            <a:r>
              <a:rPr lang="en-US" sz="1600" dirty="0">
                <a:cs typeface="Consolas" panose="020B0609020204030204" pitchFamily="49" charset="0"/>
              </a:rPr>
              <a:t>with 0 to </a:t>
            </a:r>
            <a:r>
              <a:rPr lang="en-US" sz="1600" dirty="0">
                <a:solidFill>
                  <a:srgbClr val="0070C0"/>
                </a:solidFill>
                <a:cs typeface="Consolas" panose="020B0609020204030204" pitchFamily="49" charset="0"/>
              </a:rPr>
              <a:t>let a </a:t>
            </a:r>
            <a:r>
              <a:rPr lang="en-US" sz="1600" b="1" dirty="0">
                <a:solidFill>
                  <a:srgbClr val="0070C0"/>
                </a:solidFill>
                <a:cs typeface="Consolas" panose="020B0609020204030204" pitchFamily="49" charset="0"/>
              </a:rPr>
              <a:t>bit through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24B1C903-242F-5944-94AE-9AD09E18F7A1}"/>
              </a:ext>
            </a:extLst>
          </p:cNvPr>
          <p:cNvGraphicFramePr>
            <a:graphicFrameLocks noGrp="1"/>
          </p:cNvGraphicFramePr>
          <p:nvPr/>
        </p:nvGraphicFramePr>
        <p:xfrm>
          <a:off x="2660091" y="1247506"/>
          <a:ext cx="2480781" cy="19812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650734">
                  <a:extLst>
                    <a:ext uri="{9D8B030D-6E8A-4147-A177-3AD203B41FA5}">
                      <a16:colId xmlns:a16="http://schemas.microsoft.com/office/drawing/2014/main" val="3511017045"/>
                    </a:ext>
                  </a:extLst>
                </a:gridCol>
                <a:gridCol w="799661">
                  <a:extLst>
                    <a:ext uri="{9D8B030D-6E8A-4147-A177-3AD203B41FA5}">
                      <a16:colId xmlns:a16="http://schemas.microsoft.com/office/drawing/2014/main" val="3388057426"/>
                    </a:ext>
                  </a:extLst>
                </a:gridCol>
                <a:gridCol w="1030386">
                  <a:extLst>
                    <a:ext uri="{9D8B030D-6E8A-4147-A177-3AD203B41FA5}">
                      <a16:colId xmlns:a16="http://schemas.microsoft.com/office/drawing/2014/main" val="972478886"/>
                    </a:ext>
                  </a:extLst>
                </a:gridCol>
              </a:tblGrid>
              <a:tr h="363006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</a:t>
                      </a:r>
                      <a:endParaRPr lang="en-US" sz="2000" b="1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b</a:t>
                      </a:r>
                      <a:endParaRPr lang="en-US" sz="2000" b="1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 &amp; b</a:t>
                      </a:r>
                      <a:endParaRPr lang="en-US" sz="2000" b="1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2881795"/>
                  </a:ext>
                </a:extLst>
              </a:tr>
              <a:tr h="363006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8923016"/>
                  </a:ext>
                </a:extLst>
              </a:tr>
              <a:tr h="363006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6352361"/>
                  </a:ext>
                </a:extLst>
              </a:tr>
              <a:tr h="363006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0070C0"/>
                          </a:solidFill>
                        </a:rPr>
                        <a:t>1</a:t>
                      </a:r>
                      <a:endParaRPr lang="en-US" sz="2000" dirty="0">
                        <a:solidFill>
                          <a:srgbClr val="0070C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32298274"/>
                  </a:ext>
                </a:extLst>
              </a:tr>
              <a:tr h="363006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0070C0"/>
                          </a:solidFill>
                        </a:rPr>
                        <a:t>1</a:t>
                      </a:r>
                      <a:endParaRPr lang="en-US" sz="2000" dirty="0">
                        <a:solidFill>
                          <a:srgbClr val="0070C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9985667"/>
                  </a:ext>
                </a:extLst>
              </a:tr>
            </a:tbl>
          </a:graphicData>
        </a:graphic>
      </p:graphicFrame>
      <p:sp>
        <p:nvSpPr>
          <p:cNvPr id="13" name="Rectangle 12">
            <a:extLst>
              <a:ext uri="{FF2B5EF4-FFF2-40B4-BE49-F238E27FC236}">
                <a16:creationId xmlns:a16="http://schemas.microsoft.com/office/drawing/2014/main" id="{88C63CF1-9D02-4A4E-9EAF-37553E064B50}"/>
              </a:ext>
            </a:extLst>
          </p:cNvPr>
          <p:cNvSpPr/>
          <p:nvPr/>
        </p:nvSpPr>
        <p:spPr>
          <a:xfrm>
            <a:off x="2787642" y="891126"/>
            <a:ext cx="23006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ctr">
              <a:buNone/>
            </a:pP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output = a </a:t>
            </a:r>
            <a:r>
              <a:rPr lang="en-US" sz="20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 b;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239A18B-4B9C-7C48-9143-AB59277A0D97}"/>
              </a:ext>
            </a:extLst>
          </p:cNvPr>
          <p:cNvSpPr/>
          <p:nvPr/>
        </p:nvSpPr>
        <p:spPr>
          <a:xfrm>
            <a:off x="2566812" y="3281728"/>
            <a:ext cx="274145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  <a:cs typeface="Consolas" panose="020B0609020204030204" pitchFamily="49" charset="0"/>
              </a:rPr>
              <a:t>&amp;</a:t>
            </a:r>
            <a:r>
              <a:rPr lang="en-US" sz="1600" dirty="0">
                <a:cs typeface="Consolas" panose="020B0609020204030204" pitchFamily="49" charset="0"/>
              </a:rPr>
              <a:t> with </a:t>
            </a:r>
            <a:r>
              <a:rPr lang="en-US" sz="1600" dirty="0">
                <a:solidFill>
                  <a:srgbClr val="0070C0"/>
                </a:solidFill>
                <a:cs typeface="Consolas" panose="020B0609020204030204" pitchFamily="49" charset="0"/>
              </a:rPr>
              <a:t>1 to let a </a:t>
            </a:r>
            <a:r>
              <a:rPr lang="en-US" sz="1600" b="1" dirty="0">
                <a:solidFill>
                  <a:srgbClr val="0070C0"/>
                </a:solidFill>
                <a:cs typeface="Consolas" panose="020B0609020204030204" pitchFamily="49" charset="0"/>
              </a:rPr>
              <a:t>bit through</a:t>
            </a:r>
          </a:p>
          <a:p>
            <a:r>
              <a:rPr lang="en-US" sz="1600" b="1" dirty="0">
                <a:solidFill>
                  <a:srgbClr val="FF0000"/>
                </a:solidFill>
                <a:cs typeface="Consolas" panose="020B0609020204030204" pitchFamily="49" charset="0"/>
              </a:rPr>
              <a:t>&amp;</a:t>
            </a:r>
            <a:r>
              <a:rPr lang="en-US" sz="1600" dirty="0">
                <a:cs typeface="Consolas" panose="020B0609020204030204" pitchFamily="49" charset="0"/>
              </a:rPr>
              <a:t> with </a:t>
            </a:r>
            <a:r>
              <a:rPr lang="en-US" sz="1600" dirty="0">
                <a:solidFill>
                  <a:srgbClr val="0070C0"/>
                </a:solidFill>
                <a:cs typeface="Consolas" panose="020B0609020204030204" pitchFamily="49" charset="0"/>
              </a:rPr>
              <a:t>0 to </a:t>
            </a:r>
            <a:r>
              <a:rPr lang="en-US" sz="1600" b="1" dirty="0">
                <a:solidFill>
                  <a:srgbClr val="0070C0"/>
                </a:solidFill>
                <a:cs typeface="Consolas" panose="020B0609020204030204" pitchFamily="49" charset="0"/>
              </a:rPr>
              <a:t>set a bit to 0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A32794A8-C8A8-4D4B-8FE2-2A3F5DDB52C1}"/>
              </a:ext>
            </a:extLst>
          </p:cNvPr>
          <p:cNvGrpSpPr/>
          <p:nvPr/>
        </p:nvGrpSpPr>
        <p:grpSpPr>
          <a:xfrm>
            <a:off x="3170548" y="4095501"/>
            <a:ext cx="1371599" cy="2234618"/>
            <a:chOff x="3149761" y="3400640"/>
            <a:chExt cx="1371599" cy="2234618"/>
          </a:xfrm>
        </p:grpSpPr>
        <p:sp>
          <p:nvSpPr>
            <p:cNvPr id="17" name="0110…">
              <a:extLst>
                <a:ext uri="{FF2B5EF4-FFF2-40B4-BE49-F238E27FC236}">
                  <a16:creationId xmlns:a16="http://schemas.microsoft.com/office/drawing/2014/main" id="{B8D2482E-D791-184B-963D-83F0F0A9E553}"/>
                </a:ext>
              </a:extLst>
            </p:cNvPr>
            <p:cNvSpPr txBox="1"/>
            <p:nvPr/>
          </p:nvSpPr>
          <p:spPr>
            <a:xfrm>
              <a:off x="3149761" y="4055338"/>
              <a:ext cx="1371599" cy="1579920"/>
            </a:xfrm>
            <a:prstGeom prst="rect">
              <a:avLst/>
            </a:prstGeom>
            <a:ln w="63500">
              <a:solidFill>
                <a:schemeClr val="accent3"/>
              </a:solidFill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>
              <a:spAutoFit/>
            </a:bodyPr>
            <a:lstStyle/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sz="2400" b="1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sz="24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&amp;</a:t>
              </a:r>
              <a:r>
                <a:rPr sz="24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sz="2400" b="1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sz="2400" b="1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  <a:r>
                <a:rPr sz="24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  <a:r>
                <a:rPr sz="24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sz="2400" b="1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sz="24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1EA2555-7F2B-5F4D-9BD6-BFD73A2D7C40}"/>
                </a:ext>
              </a:extLst>
            </p:cNvPr>
            <p:cNvSpPr txBox="1"/>
            <p:nvPr/>
          </p:nvSpPr>
          <p:spPr>
            <a:xfrm>
              <a:off x="3337541" y="3400640"/>
              <a:ext cx="107112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Bitwise</a:t>
              </a:r>
            </a:p>
            <a:p>
              <a:pPr algn="ctr"/>
              <a:r>
                <a:rPr lang="en-US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AND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9D43442-DB2F-9E41-8FFC-8EA7019833CF}"/>
              </a:ext>
            </a:extLst>
          </p:cNvPr>
          <p:cNvGrpSpPr/>
          <p:nvPr/>
        </p:nvGrpSpPr>
        <p:grpSpPr>
          <a:xfrm>
            <a:off x="6146999" y="4167972"/>
            <a:ext cx="1371599" cy="2162147"/>
            <a:chOff x="6365017" y="3424804"/>
            <a:chExt cx="1371599" cy="2162147"/>
          </a:xfrm>
        </p:grpSpPr>
        <p:sp>
          <p:nvSpPr>
            <p:cNvPr id="18" name="0110…">
              <a:extLst>
                <a:ext uri="{FF2B5EF4-FFF2-40B4-BE49-F238E27FC236}">
                  <a16:creationId xmlns:a16="http://schemas.microsoft.com/office/drawing/2014/main" id="{64ADD697-5A81-C54F-B92B-0897FB697B12}"/>
                </a:ext>
              </a:extLst>
            </p:cNvPr>
            <p:cNvSpPr txBox="1"/>
            <p:nvPr/>
          </p:nvSpPr>
          <p:spPr>
            <a:xfrm>
              <a:off x="6365017" y="4007031"/>
              <a:ext cx="1371599" cy="1579920"/>
            </a:xfrm>
            <a:prstGeom prst="rect">
              <a:avLst/>
            </a:prstGeom>
            <a:ln w="63500">
              <a:solidFill>
                <a:schemeClr val="accent5"/>
              </a:solidFill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anchor="ctr">
              <a:spAutoFit/>
            </a:bodyPr>
            <a:lstStyle/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sz="2400" b="1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sz="24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|</a:t>
              </a:r>
              <a:r>
                <a:rPr sz="24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sz="2400" b="1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sz="2400" b="1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  <a:r>
                <a:rPr sz="24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  <a:r>
                <a:rPr sz="24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sz="2400" b="1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31B3545-E2C1-214B-8621-B6A0850C0551}"/>
                </a:ext>
              </a:extLst>
            </p:cNvPr>
            <p:cNvSpPr txBox="1"/>
            <p:nvPr/>
          </p:nvSpPr>
          <p:spPr>
            <a:xfrm>
              <a:off x="6555025" y="3424804"/>
              <a:ext cx="107112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Bitwise</a:t>
              </a:r>
            </a:p>
            <a:p>
              <a:pPr algn="ctr"/>
              <a:r>
                <a:rPr lang="en-US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OR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2425D71-13B7-EF41-863B-1E24A0B3D61C}"/>
              </a:ext>
            </a:extLst>
          </p:cNvPr>
          <p:cNvGrpSpPr/>
          <p:nvPr/>
        </p:nvGrpSpPr>
        <p:grpSpPr>
          <a:xfrm>
            <a:off x="9337893" y="4152575"/>
            <a:ext cx="1371598" cy="2145990"/>
            <a:chOff x="9671147" y="3451048"/>
            <a:chExt cx="1371598" cy="2145990"/>
          </a:xfrm>
        </p:grpSpPr>
        <p:sp>
          <p:nvSpPr>
            <p:cNvPr id="19" name="0110…">
              <a:extLst>
                <a:ext uri="{FF2B5EF4-FFF2-40B4-BE49-F238E27FC236}">
                  <a16:creationId xmlns:a16="http://schemas.microsoft.com/office/drawing/2014/main" id="{85740D18-595B-744A-9C20-C00EDF85869D}"/>
                </a:ext>
              </a:extLst>
            </p:cNvPr>
            <p:cNvSpPr txBox="1"/>
            <p:nvPr/>
          </p:nvSpPr>
          <p:spPr>
            <a:xfrm>
              <a:off x="9671147" y="4017118"/>
              <a:ext cx="1371598" cy="1579920"/>
            </a:xfrm>
            <a:prstGeom prst="rect">
              <a:avLst/>
            </a:prstGeom>
            <a:ln w="63500">
              <a:solidFill>
                <a:schemeClr val="accent4"/>
              </a:solidFill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anchor="ctr">
              <a:spAutoFit/>
            </a:bodyPr>
            <a:lstStyle/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sz="2400" b="1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sz="24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^</a:t>
              </a:r>
              <a:r>
                <a:rPr sz="24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sz="2400" b="1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sz="2400" b="1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  <a:r>
                <a:rPr sz="24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  <a:r>
                <a:rPr sz="24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sz="2400" b="1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sz="24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3D61E24-E9E2-1E42-BB24-034C7BCE1AE6}"/>
                </a:ext>
              </a:extLst>
            </p:cNvPr>
            <p:cNvSpPr txBox="1"/>
            <p:nvPr/>
          </p:nvSpPr>
          <p:spPr>
            <a:xfrm>
              <a:off x="9837150" y="3451048"/>
              <a:ext cx="107112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Bitwise</a:t>
              </a:r>
            </a:p>
            <a:p>
              <a:pPr algn="ctr"/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EOR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8FD85BE-E0DC-B84D-933D-5113E0976C38}"/>
              </a:ext>
            </a:extLst>
          </p:cNvPr>
          <p:cNvGrpSpPr/>
          <p:nvPr/>
        </p:nvGrpSpPr>
        <p:grpSpPr>
          <a:xfrm>
            <a:off x="514789" y="4103868"/>
            <a:ext cx="1403333" cy="2214265"/>
            <a:chOff x="494002" y="3409007"/>
            <a:chExt cx="1403333" cy="2214265"/>
          </a:xfrm>
        </p:grpSpPr>
        <p:sp>
          <p:nvSpPr>
            <p:cNvPr id="20" name="~ 1100…">
              <a:extLst>
                <a:ext uri="{FF2B5EF4-FFF2-40B4-BE49-F238E27FC236}">
                  <a16:creationId xmlns:a16="http://schemas.microsoft.com/office/drawing/2014/main" id="{4B4207BF-1318-7943-9D3F-03C8941596D9}"/>
                </a:ext>
              </a:extLst>
            </p:cNvPr>
            <p:cNvSpPr txBox="1"/>
            <p:nvPr/>
          </p:nvSpPr>
          <p:spPr>
            <a:xfrm>
              <a:off x="494002" y="4043352"/>
              <a:ext cx="1371598" cy="1579920"/>
            </a:xfrm>
            <a:prstGeom prst="rect">
              <a:avLst/>
            </a:prstGeom>
            <a:ln w="63500">
              <a:solidFill>
                <a:schemeClr val="accent1"/>
              </a:solidFill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anchor="ctr">
              <a:spAutoFit/>
            </a:bodyPr>
            <a:lstStyle/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endParaRPr sz="24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~</a:t>
              </a:r>
              <a:r>
                <a:rPr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sz="2400" b="1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sz="2400" b="1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  <a:r>
                <a:rPr sz="24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  <a:r>
                <a:rPr sz="24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sz="2400" b="1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sz="24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sz="24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ADE6859-B136-B842-AB4B-FA016895BDA3}"/>
                </a:ext>
              </a:extLst>
            </p:cNvPr>
            <p:cNvSpPr txBox="1"/>
            <p:nvPr/>
          </p:nvSpPr>
          <p:spPr>
            <a:xfrm>
              <a:off x="826208" y="3409007"/>
              <a:ext cx="107112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Bitwise</a:t>
              </a:r>
            </a:p>
            <a:p>
              <a:r>
                <a:rPr lang="en-US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NOT</a:t>
              </a: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96EE3CFA-0603-6E4A-85AD-4760EA76FADC}"/>
              </a:ext>
            </a:extLst>
          </p:cNvPr>
          <p:cNvSpPr txBox="1"/>
          <p:nvPr/>
        </p:nvSpPr>
        <p:spPr>
          <a:xfrm>
            <a:off x="1071846" y="-117479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D6A54F8-791B-DC49-BC3C-D9517061BEB6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442269C0-9A68-5A96-BB60-5B2880F5DF0D}"/>
                  </a:ext>
                </a:extLst>
              </p14:cNvPr>
              <p14:cNvContentPartPr/>
              <p14:nvPr/>
            </p14:nvContentPartPr>
            <p14:xfrm>
              <a:off x="9082440" y="295560"/>
              <a:ext cx="929160" cy="4550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442269C0-9A68-5A96-BB60-5B2880F5DF0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073080" y="286200"/>
                <a:ext cx="947880" cy="473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53235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0" grpId="0"/>
      <p:bldP spid="11" grpId="0"/>
      <p:bldP spid="13" grpId="0"/>
      <p:bldP spid="14" grpId="0"/>
      <p:bldP spid="3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AE8362-B16A-5D4D-929A-065D91C280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508" y="161915"/>
            <a:ext cx="10515600" cy="326715"/>
          </a:xfrm>
        </p:spPr>
        <p:txBody>
          <a:bodyPr/>
          <a:lstStyle/>
          <a:p>
            <a:r>
              <a:rPr lang="en-US" dirty="0"/>
              <a:t>Shift and Rotate Instructions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EBB9A9B-C85E-1448-8A6B-5F897F2D68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4900876"/>
              </p:ext>
            </p:extLst>
          </p:nvPr>
        </p:nvGraphicFramePr>
        <p:xfrm>
          <a:off x="69277" y="2615466"/>
          <a:ext cx="12053453" cy="3657598"/>
        </p:xfrm>
        <a:graphic>
          <a:graphicData uri="http://schemas.openxmlformats.org/drawingml/2006/table">
            <a:tbl>
              <a:tblPr firstRow="1" firstCol="1" lastRow="1" lastCol="1" bandRow="1" bandCol="1"/>
              <a:tblGrid>
                <a:gridCol w="21058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432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510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2832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224920">
                  <a:extLst>
                    <a:ext uri="{9D8B030D-6E8A-4147-A177-3AD203B41FA5}">
                      <a16:colId xmlns:a16="http://schemas.microsoft.com/office/drawing/2014/main" val="1907317855"/>
                    </a:ext>
                  </a:extLst>
                </a:gridCol>
              </a:tblGrid>
              <a:tr h="43687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24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Instruction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</a:endParaRPr>
                    </a:p>
                  </a:txBody>
                  <a:tcPr marL="36576" marR="36576" marT="8890" marB="889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24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Syntax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</a:endParaRPr>
                    </a:p>
                  </a:txBody>
                  <a:tcPr marL="36576" marR="36576" marT="8890" marB="889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Operation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</a:endParaRPr>
                    </a:p>
                  </a:txBody>
                  <a:tcPr marL="36576" marR="36576" marT="8890" marB="889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Notes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</a:endParaRPr>
                    </a:p>
                  </a:txBody>
                  <a:tcPr marL="36576" marR="36576" marT="8890" marB="889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</a:rPr>
                        <a:t> </a:t>
                      </a:r>
                      <a:r>
                        <a:rPr lang="en-US" sz="2400" b="1" i="1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</a:rPr>
                        <a:t>Diagram</a:t>
                      </a:r>
                    </a:p>
                  </a:txBody>
                  <a:tcPr marL="36576" marR="36576" marT="8890" marB="889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998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Logical  Shift Left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200" dirty="0">
                          <a:solidFill>
                            <a:srgbClr val="00B05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int x; or unsigned int x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200" dirty="0">
                          <a:solidFill>
                            <a:srgbClr val="00B05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x &lt;&lt; n;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endParaRPr lang="en-US" sz="1200" dirty="0">
                        <a:solidFill>
                          <a:srgbClr val="00B05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12763" algn="l"/>
                        </a:tabLst>
                      </a:pPr>
                      <a:r>
                        <a:rPr lang="en-US" sz="140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lsl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	 R</a:t>
                      </a:r>
                      <a:r>
                        <a:rPr lang="en-US" sz="140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 R</a:t>
                      </a:r>
                      <a:r>
                        <a:rPr lang="en-US" sz="140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m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 </a:t>
                      </a:r>
                      <a:r>
                        <a:rPr lang="en-US" sz="1400" i="1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const5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512763" algn="l"/>
                        </a:tabLst>
                        <a:defRPr/>
                      </a:pPr>
                      <a:r>
                        <a:rPr lang="en-US" sz="140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lsl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	 R</a:t>
                      </a:r>
                      <a:r>
                        <a:rPr lang="en-US" sz="140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 R</a:t>
                      </a:r>
                      <a:r>
                        <a:rPr lang="en-US" sz="140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m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 R</a:t>
                      </a:r>
                      <a:r>
                        <a:rPr lang="en-US" sz="140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s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</a:t>
                      </a:r>
                      <a:r>
                        <a:rPr lang="en-US" sz="1400" baseline="-250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  <a:sym typeface="Wingdings"/>
                        </a:rPr>
                        <a:t>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R</a:t>
                      </a:r>
                      <a:r>
                        <a:rPr lang="en-US" sz="1400" baseline="-250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m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 &lt;&lt; </a:t>
                      </a:r>
                      <a:r>
                        <a:rPr lang="en-US" sz="1400" i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const5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</a:t>
                      </a:r>
                      <a:r>
                        <a:rPr lang="en-US" sz="1400" baseline="-250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  <a:sym typeface="Wingdings"/>
                        </a:rPr>
                        <a:t>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R</a:t>
                      </a:r>
                      <a:r>
                        <a:rPr lang="en-US" sz="1400" baseline="-250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m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 &lt;&lt;  R</a:t>
                      </a:r>
                      <a:r>
                        <a:rPr lang="en-US" sz="1400" baseline="-250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s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Zero fills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shift: 0 - 31</a:t>
                      </a: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</a:endParaRP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469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Logical Shift Right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200" dirty="0">
                          <a:solidFill>
                            <a:srgbClr val="7030A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unsigned int </a:t>
                      </a:r>
                      <a:r>
                        <a:rPr lang="en-US" sz="1200" dirty="0">
                          <a:solidFill>
                            <a:srgbClr val="00B05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x;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200" dirty="0">
                          <a:solidFill>
                            <a:srgbClr val="00B05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x &gt;&gt; n;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endParaRPr lang="en-US" sz="1200" dirty="0">
                        <a:solidFill>
                          <a:srgbClr val="00B05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12763" algn="l"/>
                        </a:tabLs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lsr  	 R</a:t>
                      </a:r>
                      <a:r>
                        <a:rPr lang="en-US" sz="1400" baseline="-250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 R</a:t>
                      </a:r>
                      <a:r>
                        <a:rPr lang="en-US" sz="1400" baseline="-250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m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 </a:t>
                      </a:r>
                      <a:r>
                        <a:rPr lang="en-US" sz="1400" i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const5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512763" algn="l"/>
                        </a:tabLst>
                        <a:defRPr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lsr  	 R</a:t>
                      </a:r>
                      <a:r>
                        <a:rPr lang="en-US" sz="1400" baseline="-250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 R</a:t>
                      </a:r>
                      <a:r>
                        <a:rPr lang="en-US" sz="1400" baseline="-250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m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 R</a:t>
                      </a:r>
                      <a:r>
                        <a:rPr lang="en-US" sz="1400" baseline="-250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s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</a:t>
                      </a:r>
                      <a:r>
                        <a:rPr lang="en-US" sz="140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  <a:sym typeface="Wingdings"/>
                        </a:rPr>
                        <a:t>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R</a:t>
                      </a:r>
                      <a:r>
                        <a:rPr lang="en-US" sz="140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m 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&gt;&gt;  </a:t>
                      </a:r>
                      <a:r>
                        <a:rPr lang="en-US" sz="1400" i="1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const5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</a:t>
                      </a:r>
                      <a:r>
                        <a:rPr lang="en-US" sz="140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  <a:sym typeface="Wingdings"/>
                        </a:rPr>
                        <a:t>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R</a:t>
                      </a:r>
                      <a:r>
                        <a:rPr lang="en-US" sz="140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m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 &gt;&gt;  R</a:t>
                      </a:r>
                      <a:r>
                        <a:rPr lang="en-US" sz="140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s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Zero fills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shift: 1 – 32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</a:endParaRP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0866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Arithmetic Shift Right</a:t>
                      </a:r>
                      <a:r>
                        <a:rPr lang="en-US" sz="1200" dirty="0">
                          <a:solidFill>
                            <a:srgbClr val="00B05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int x;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200" dirty="0">
                          <a:solidFill>
                            <a:srgbClr val="00B05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x &gt;&gt; n;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endParaRPr lang="en-US" sz="1200" dirty="0">
                        <a:solidFill>
                          <a:srgbClr val="00B05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12763" algn="l"/>
                        </a:tabLs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asr   R</a:t>
                      </a:r>
                      <a:r>
                        <a:rPr lang="en-US" sz="1400" baseline="-250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 R</a:t>
                      </a:r>
                      <a:r>
                        <a:rPr lang="en-US" sz="1400" baseline="-250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m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 </a:t>
                      </a:r>
                      <a:r>
                        <a:rPr lang="en-US" sz="1400" i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const5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512763" algn="l"/>
                        </a:tabLst>
                        <a:defRPr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asr   R</a:t>
                      </a:r>
                      <a:r>
                        <a:rPr lang="en-US" sz="1400" baseline="-250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 R</a:t>
                      </a:r>
                      <a:r>
                        <a:rPr lang="en-US" sz="1400" baseline="-250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m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 R</a:t>
                      </a:r>
                      <a:r>
                        <a:rPr lang="en-US" sz="1400" baseline="-250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s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</a:t>
                      </a:r>
                      <a:r>
                        <a:rPr lang="en-US" sz="1400" baseline="-250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  <a:sym typeface="Wingdings"/>
                        </a:rPr>
                        <a:t>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R</a:t>
                      </a:r>
                      <a:r>
                        <a:rPr lang="en-US" sz="1400" baseline="-250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m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 &gt;&gt;  </a:t>
                      </a:r>
                      <a:r>
                        <a:rPr lang="en-US" sz="1400" i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const5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</a:t>
                      </a:r>
                      <a:r>
                        <a:rPr lang="en-US" sz="1400" baseline="-250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  <a:sym typeface="Wingdings"/>
                        </a:rPr>
                        <a:t>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R</a:t>
                      </a:r>
                      <a:r>
                        <a:rPr lang="en-US" sz="1400" baseline="-250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m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 &gt;&gt;  R</a:t>
                      </a:r>
                      <a:r>
                        <a:rPr lang="en-US" sz="1400" baseline="-250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s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Sign extends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shift: 1 - 32</a:t>
                      </a: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</a:endParaRP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9883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Rotate Right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200" dirty="0">
                          <a:solidFill>
                            <a:srgbClr val="7030A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unsigned int </a:t>
                      </a:r>
                      <a:r>
                        <a:rPr lang="en-US" sz="1200" dirty="0">
                          <a:solidFill>
                            <a:srgbClr val="00B05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x;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200" dirty="0">
                          <a:solidFill>
                            <a:srgbClr val="00B05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x = (x&gt;&gt;n)|(x&lt;&lt;(32-n));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200" dirty="0">
                          <a:solidFill>
                            <a:srgbClr val="00B05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</a:t>
                      </a: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12763" algn="l"/>
                        </a:tabLs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ror   R</a:t>
                      </a:r>
                      <a:r>
                        <a:rPr lang="en-US" sz="1400" baseline="-250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 R</a:t>
                      </a:r>
                      <a:r>
                        <a:rPr lang="en-US" sz="1400" baseline="-250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m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 </a:t>
                      </a:r>
                      <a:r>
                        <a:rPr lang="en-US" sz="1400" i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const5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512763" algn="l"/>
                        </a:tabLst>
                        <a:defRPr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ror   R</a:t>
                      </a:r>
                      <a:r>
                        <a:rPr lang="en-US" sz="1400" baseline="-250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 R</a:t>
                      </a:r>
                      <a:r>
                        <a:rPr lang="en-US" sz="1400" baseline="-250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m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 R</a:t>
                      </a:r>
                      <a:r>
                        <a:rPr lang="en-US" sz="1400" baseline="-250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s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</a:t>
                      </a:r>
                      <a:r>
                        <a:rPr lang="en-US" sz="140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  <a:sym typeface="Wingdings"/>
                        </a:rPr>
                        <a:t>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R</a:t>
                      </a:r>
                      <a:r>
                        <a:rPr lang="en-US" sz="140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m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 </a:t>
                      </a:r>
                      <a:r>
                        <a:rPr lang="en-US" sz="140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ror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 </a:t>
                      </a:r>
                      <a:r>
                        <a:rPr lang="en-US" sz="1400" i="1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const5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</a:t>
                      </a:r>
                      <a:r>
                        <a:rPr lang="en-US" sz="140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  <a:sym typeface="Wingdings"/>
                        </a:rPr>
                        <a:t>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R</a:t>
                      </a:r>
                      <a:r>
                        <a:rPr lang="en-US" sz="140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m 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40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ror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 R</a:t>
                      </a:r>
                      <a:r>
                        <a:rPr lang="en-US" sz="140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s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right rotate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rot: 0 - 31</a:t>
                      </a: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</a:endParaRP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127" name="Group 126">
            <a:extLst>
              <a:ext uri="{FF2B5EF4-FFF2-40B4-BE49-F238E27FC236}">
                <a16:creationId xmlns:a16="http://schemas.microsoft.com/office/drawing/2014/main" id="{769876DA-7074-6C4A-A4B5-A2C4A6440666}"/>
              </a:ext>
            </a:extLst>
          </p:cNvPr>
          <p:cNvGrpSpPr/>
          <p:nvPr/>
        </p:nvGrpSpPr>
        <p:grpSpPr>
          <a:xfrm>
            <a:off x="8006914" y="3096495"/>
            <a:ext cx="4054017" cy="3150786"/>
            <a:chOff x="7981119" y="1813123"/>
            <a:chExt cx="4054017" cy="3150786"/>
          </a:xfrm>
        </p:grpSpPr>
        <p:pic>
          <p:nvPicPr>
            <p:cNvPr id="123" name="Picture 122">
              <a:extLst>
                <a:ext uri="{FF2B5EF4-FFF2-40B4-BE49-F238E27FC236}">
                  <a16:creationId xmlns:a16="http://schemas.microsoft.com/office/drawing/2014/main" id="{10913DBE-3C8A-854C-A68F-32C2A730343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981125" y="1813123"/>
              <a:ext cx="4054011" cy="567119"/>
            </a:xfrm>
            <a:prstGeom prst="rect">
              <a:avLst/>
            </a:prstGeom>
          </p:spPr>
        </p:pic>
        <p:pic>
          <p:nvPicPr>
            <p:cNvPr id="124" name="Picture 123">
              <a:extLst>
                <a:ext uri="{FF2B5EF4-FFF2-40B4-BE49-F238E27FC236}">
                  <a16:creationId xmlns:a16="http://schemas.microsoft.com/office/drawing/2014/main" id="{C1F31065-7F41-E44C-AB3A-F5E5A86403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981119" y="2658071"/>
              <a:ext cx="4054017" cy="567119"/>
            </a:xfrm>
            <a:prstGeom prst="rect">
              <a:avLst/>
            </a:prstGeom>
          </p:spPr>
        </p:pic>
        <p:pic>
          <p:nvPicPr>
            <p:cNvPr id="125" name="Picture 124">
              <a:extLst>
                <a:ext uri="{FF2B5EF4-FFF2-40B4-BE49-F238E27FC236}">
                  <a16:creationId xmlns:a16="http://schemas.microsoft.com/office/drawing/2014/main" id="{487172E8-D38A-9340-8073-08564E9A20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141991" y="3416496"/>
              <a:ext cx="3732277" cy="671429"/>
            </a:xfrm>
            <a:prstGeom prst="rect">
              <a:avLst/>
            </a:prstGeom>
          </p:spPr>
        </p:pic>
        <p:pic>
          <p:nvPicPr>
            <p:cNvPr id="126" name="Picture 125">
              <a:extLst>
                <a:ext uri="{FF2B5EF4-FFF2-40B4-BE49-F238E27FC236}">
                  <a16:creationId xmlns:a16="http://schemas.microsoft.com/office/drawing/2014/main" id="{A0D418FB-949A-C54C-BA0C-417983E2CE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169710" y="4181842"/>
              <a:ext cx="3108619" cy="782067"/>
            </a:xfrm>
            <a:prstGeom prst="rect">
              <a:avLst/>
            </a:prstGeom>
          </p:spPr>
        </p:pic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39666F35-AC0F-CD46-B18E-AF28104F48C1}"/>
              </a:ext>
            </a:extLst>
          </p:cNvPr>
          <p:cNvGrpSpPr/>
          <p:nvPr/>
        </p:nvGrpSpPr>
        <p:grpSpPr>
          <a:xfrm>
            <a:off x="286816" y="465383"/>
            <a:ext cx="5582408" cy="1878518"/>
            <a:chOff x="209950" y="457200"/>
            <a:chExt cx="5582408" cy="1878518"/>
          </a:xfrm>
        </p:grpSpPr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EC94EA85-36FC-F14D-B2FA-2F4E7B7378A7}"/>
                </a:ext>
              </a:extLst>
            </p:cNvPr>
            <p:cNvSpPr/>
            <p:nvPr/>
          </p:nvSpPr>
          <p:spPr>
            <a:xfrm>
              <a:off x="209950" y="457200"/>
              <a:ext cx="5582408" cy="1878518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1" name="Straight Arrow Connector 130">
              <a:extLst>
                <a:ext uri="{FF2B5EF4-FFF2-40B4-BE49-F238E27FC236}">
                  <a16:creationId xmlns:a16="http://schemas.microsoft.com/office/drawing/2014/main" id="{138C9CBF-F78B-9C47-8487-58E0FA2BDAB6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3916149" y="937787"/>
              <a:ext cx="1" cy="441121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E1A4A246-486E-1D49-90B6-982CEB9FE77E}"/>
                </a:ext>
              </a:extLst>
            </p:cNvPr>
            <p:cNvSpPr txBox="1"/>
            <p:nvPr/>
          </p:nvSpPr>
          <p:spPr>
            <a:xfrm>
              <a:off x="3538876" y="1300444"/>
              <a:ext cx="2159566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operand 2 constant</a:t>
              </a:r>
            </a:p>
          </p:txBody>
        </p:sp>
        <p:cxnSp>
          <p:nvCxnSpPr>
            <p:cNvPr id="133" name="Straight Arrow Connector 132">
              <a:extLst>
                <a:ext uri="{FF2B5EF4-FFF2-40B4-BE49-F238E27FC236}">
                  <a16:creationId xmlns:a16="http://schemas.microsoft.com/office/drawing/2014/main" id="{55CDDC7B-E048-8B4D-AF7B-7787696DF020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797394" y="972886"/>
              <a:ext cx="1" cy="372879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52312E8D-0615-3C4B-BFBC-1B3A2CEB0875}"/>
                </a:ext>
              </a:extLst>
            </p:cNvPr>
            <p:cNvSpPr txBox="1"/>
            <p:nvPr/>
          </p:nvSpPr>
          <p:spPr>
            <a:xfrm>
              <a:off x="717264" y="1290529"/>
              <a:ext cx="1298885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destination</a:t>
              </a:r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0402050A-387D-4543-8F97-6A90F46966BA}"/>
                </a:ext>
              </a:extLst>
            </p:cNvPr>
            <p:cNvSpPr txBox="1"/>
            <p:nvPr/>
          </p:nvSpPr>
          <p:spPr>
            <a:xfrm>
              <a:off x="397336" y="572258"/>
              <a:ext cx="1282198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&lt;</a:t>
              </a:r>
              <a:r>
                <a:rPr lang="en-US" sz="2000" b="1" dirty="0" err="1">
                  <a:solidFill>
                    <a:schemeClr val="tx2"/>
                  </a:solidFill>
                </a:rPr>
                <a:t>inst</a:t>
              </a:r>
              <a:r>
                <a:rPr lang="en-US" sz="2000" b="1" dirty="0">
                  <a:solidFill>
                    <a:schemeClr val="tx2"/>
                  </a:solidFill>
                </a:rPr>
                <a:t>&gt;</a:t>
              </a: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7D4AE29E-C2BC-354A-8988-1BFA100C922F}"/>
                </a:ext>
              </a:extLst>
            </p:cNvPr>
            <p:cNvSpPr txBox="1"/>
            <p:nvPr/>
          </p:nvSpPr>
          <p:spPr>
            <a:xfrm>
              <a:off x="1679533" y="576753"/>
              <a:ext cx="836233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Rd</a:t>
              </a:r>
            </a:p>
          </p:txBody>
        </p:sp>
      </p:grpSp>
      <p:sp>
        <p:nvSpPr>
          <p:cNvPr id="138" name="TextBox 137">
            <a:extLst>
              <a:ext uri="{FF2B5EF4-FFF2-40B4-BE49-F238E27FC236}">
                <a16:creationId xmlns:a16="http://schemas.microsoft.com/office/drawing/2014/main" id="{0114D259-FC4C-7440-945C-1D91CC6EC1CD}"/>
              </a:ext>
            </a:extLst>
          </p:cNvPr>
          <p:cNvSpPr txBox="1"/>
          <p:nvPr/>
        </p:nvSpPr>
        <p:spPr>
          <a:xfrm>
            <a:off x="3444852" y="577492"/>
            <a:ext cx="1011815" cy="4001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0"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const5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84B08E82-19D5-C345-8E39-2D12DC87F4FF}"/>
              </a:ext>
            </a:extLst>
          </p:cNvPr>
          <p:cNvSpPr txBox="1"/>
          <p:nvPr/>
        </p:nvSpPr>
        <p:spPr>
          <a:xfrm>
            <a:off x="2600933" y="575768"/>
            <a:ext cx="838325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tx2"/>
                </a:solidFill>
              </a:rPr>
              <a:t>Rm</a:t>
            </a:r>
          </a:p>
        </p:txBody>
      </p: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237EA491-2E5B-CE47-9794-A8FA4CB75E17}"/>
              </a:ext>
            </a:extLst>
          </p:cNvPr>
          <p:cNvCxnSpPr>
            <a:cxnSpLocks/>
          </p:cNvCxnSpPr>
          <p:nvPr/>
        </p:nvCxnSpPr>
        <p:spPr bwMode="auto">
          <a:xfrm flipV="1">
            <a:off x="3013721" y="935458"/>
            <a:ext cx="1" cy="372879"/>
          </a:xfrm>
          <a:prstGeom prst="straightConnector1">
            <a:avLst/>
          </a:prstGeom>
          <a:noFill/>
          <a:ln w="635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41" name="TextBox 140">
            <a:extLst>
              <a:ext uri="{FF2B5EF4-FFF2-40B4-BE49-F238E27FC236}">
                <a16:creationId xmlns:a16="http://schemas.microsoft.com/office/drawing/2014/main" id="{F10C8C97-6D46-8F48-9342-44A9DBEE8AA6}"/>
              </a:ext>
            </a:extLst>
          </p:cNvPr>
          <p:cNvSpPr txBox="1"/>
          <p:nvPr/>
        </p:nvSpPr>
        <p:spPr>
          <a:xfrm>
            <a:off x="2322450" y="1303086"/>
            <a:ext cx="1251233" cy="369332"/>
          </a:xfrm>
          <a:prstGeom prst="rect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operand 1</a:t>
            </a: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20B7B8AE-3469-7642-AA30-F827BAB0C087}"/>
              </a:ext>
            </a:extLst>
          </p:cNvPr>
          <p:cNvSpPr txBox="1"/>
          <p:nvPr/>
        </p:nvSpPr>
        <p:spPr>
          <a:xfrm>
            <a:off x="901279" y="1805792"/>
            <a:ext cx="5078735" cy="369332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Number of bit to shift or rotate: </a:t>
            </a:r>
            <a:r>
              <a:rPr lang="en-US" dirty="0">
                <a:solidFill>
                  <a:srgbClr val="0070C0"/>
                </a:solidFill>
              </a:rPr>
              <a:t>const  5 bits</a:t>
            </a:r>
            <a:endParaRPr lang="en-US" dirty="0">
              <a:solidFill>
                <a:schemeClr val="tx2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EDABAEB-3BDF-4949-AAA3-F8378499B4C2}"/>
              </a:ext>
            </a:extLst>
          </p:cNvPr>
          <p:cNvGrpSpPr/>
          <p:nvPr/>
        </p:nvGrpSpPr>
        <p:grpSpPr>
          <a:xfrm>
            <a:off x="6417388" y="454491"/>
            <a:ext cx="5557196" cy="1889410"/>
            <a:chOff x="6417388" y="454491"/>
            <a:chExt cx="5557196" cy="1889410"/>
          </a:xfrm>
        </p:grpSpPr>
        <p:grpSp>
          <p:nvGrpSpPr>
            <p:cNvPr id="142" name="Group 141">
              <a:extLst>
                <a:ext uri="{FF2B5EF4-FFF2-40B4-BE49-F238E27FC236}">
                  <a16:creationId xmlns:a16="http://schemas.microsoft.com/office/drawing/2014/main" id="{8A63F1AF-BD9C-C141-9B65-44A162435970}"/>
                </a:ext>
              </a:extLst>
            </p:cNvPr>
            <p:cNvGrpSpPr/>
            <p:nvPr/>
          </p:nvGrpSpPr>
          <p:grpSpPr>
            <a:xfrm>
              <a:off x="6417388" y="454491"/>
              <a:ext cx="5557196" cy="1889410"/>
              <a:chOff x="23323" y="457200"/>
              <a:chExt cx="5557196" cy="1889410"/>
            </a:xfrm>
          </p:grpSpPr>
          <p:sp>
            <p:nvSpPr>
              <p:cNvPr id="143" name="Rectangle 142">
                <a:extLst>
                  <a:ext uri="{FF2B5EF4-FFF2-40B4-BE49-F238E27FC236}">
                    <a16:creationId xmlns:a16="http://schemas.microsoft.com/office/drawing/2014/main" id="{FBC1347B-4BD2-4E49-95AF-6D5E75402D1F}"/>
                  </a:ext>
                </a:extLst>
              </p:cNvPr>
              <p:cNvSpPr/>
              <p:nvPr/>
            </p:nvSpPr>
            <p:spPr>
              <a:xfrm>
                <a:off x="23323" y="457200"/>
                <a:ext cx="5557196" cy="188941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44" name="Straight Arrow Connector 143">
                <a:extLst>
                  <a:ext uri="{FF2B5EF4-FFF2-40B4-BE49-F238E27FC236}">
                    <a16:creationId xmlns:a16="http://schemas.microsoft.com/office/drawing/2014/main" id="{47BBDCBD-D29C-C543-AA5F-1F5CC6F2606F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3818087" y="935537"/>
                <a:ext cx="1" cy="441121"/>
              </a:xfrm>
              <a:prstGeom prst="straightConnector1">
                <a:avLst/>
              </a:prstGeom>
              <a:noFill/>
              <a:ln w="6350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04CB93B4-7EBA-814D-A9A7-0FA09E2FC65A}"/>
                  </a:ext>
                </a:extLst>
              </p:cNvPr>
              <p:cNvSpPr txBox="1"/>
              <p:nvPr/>
            </p:nvSpPr>
            <p:spPr>
              <a:xfrm>
                <a:off x="3639858" y="1300600"/>
                <a:ext cx="1223412" cy="36933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</a:rPr>
                  <a:t>operand 2</a:t>
                </a:r>
              </a:p>
            </p:txBody>
          </p:sp>
          <p:cxnSp>
            <p:nvCxnSpPr>
              <p:cNvPr id="146" name="Straight Arrow Connector 145">
                <a:extLst>
                  <a:ext uri="{FF2B5EF4-FFF2-40B4-BE49-F238E27FC236}">
                    <a16:creationId xmlns:a16="http://schemas.microsoft.com/office/drawing/2014/main" id="{B6071613-F5E4-AC4E-ADCB-90D0414DD25A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1943482" y="982801"/>
                <a:ext cx="1" cy="372879"/>
              </a:xfrm>
              <a:prstGeom prst="straightConnector1">
                <a:avLst/>
              </a:prstGeom>
              <a:noFill/>
              <a:ln w="6350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B001FDE5-6D88-944D-AFB2-27963F218641}"/>
                  </a:ext>
                </a:extLst>
              </p:cNvPr>
              <p:cNvSpPr txBox="1"/>
              <p:nvPr/>
            </p:nvSpPr>
            <p:spPr>
              <a:xfrm>
                <a:off x="896131" y="1304928"/>
                <a:ext cx="1332001" cy="36933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</a:rPr>
                  <a:t>destination</a:t>
                </a:r>
              </a:p>
            </p:txBody>
          </p:sp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4394C034-2661-6245-A817-520CF75AFBB3}"/>
                  </a:ext>
                </a:extLst>
              </p:cNvPr>
              <p:cNvSpPr txBox="1"/>
              <p:nvPr/>
            </p:nvSpPr>
            <p:spPr>
              <a:xfrm>
                <a:off x="397336" y="572258"/>
                <a:ext cx="1282198" cy="400110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tx2"/>
                    </a:solidFill>
                  </a:rPr>
                  <a:t>&lt;</a:t>
                </a:r>
                <a:r>
                  <a:rPr lang="en-US" sz="2000" b="1" dirty="0" err="1">
                    <a:solidFill>
                      <a:schemeClr val="tx2"/>
                    </a:solidFill>
                  </a:rPr>
                  <a:t>inst</a:t>
                </a:r>
                <a:r>
                  <a:rPr lang="en-US" sz="2000" b="1" dirty="0">
                    <a:solidFill>
                      <a:schemeClr val="tx2"/>
                    </a:solidFill>
                  </a:rPr>
                  <a:t>&gt;</a:t>
                </a:r>
              </a:p>
            </p:txBody>
          </p: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98E6F9C6-3FA1-8A40-BCBA-B1C66A7E9AF4}"/>
                  </a:ext>
                </a:extLst>
              </p:cNvPr>
              <p:cNvSpPr txBox="1"/>
              <p:nvPr/>
            </p:nvSpPr>
            <p:spPr>
              <a:xfrm>
                <a:off x="1679533" y="576753"/>
                <a:ext cx="836233" cy="400110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tx2"/>
                    </a:solidFill>
                  </a:rPr>
                  <a:t>Rd</a:t>
                </a:r>
              </a:p>
            </p:txBody>
          </p:sp>
        </p:grp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4BC503FB-2FBE-5E49-84CC-5DEAFA92C15E}"/>
                </a:ext>
              </a:extLst>
            </p:cNvPr>
            <p:cNvSpPr txBox="1"/>
            <p:nvPr/>
          </p:nvSpPr>
          <p:spPr>
            <a:xfrm>
              <a:off x="8909831" y="575768"/>
              <a:ext cx="838325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Rm</a:t>
              </a:r>
            </a:p>
          </p:txBody>
        </p:sp>
        <p:cxnSp>
          <p:nvCxnSpPr>
            <p:cNvPr id="151" name="Straight Arrow Connector 150">
              <a:extLst>
                <a:ext uri="{FF2B5EF4-FFF2-40B4-BE49-F238E27FC236}">
                  <a16:creationId xmlns:a16="http://schemas.microsoft.com/office/drawing/2014/main" id="{55532784-9B63-B740-8047-2466914363F5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9333239" y="961298"/>
              <a:ext cx="1" cy="372879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60627DE8-5F0C-CA4B-A005-A1996298F179}"/>
                </a:ext>
              </a:extLst>
            </p:cNvPr>
            <p:cNvSpPr txBox="1"/>
            <p:nvPr/>
          </p:nvSpPr>
          <p:spPr>
            <a:xfrm>
              <a:off x="8722918" y="1307161"/>
              <a:ext cx="1251233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operand 1</a:t>
              </a:r>
            </a:p>
          </p:txBody>
        </p: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137EB093-0AEE-2B48-9655-BE4A7E1FBA60}"/>
                </a:ext>
              </a:extLst>
            </p:cNvPr>
            <p:cNvSpPr txBox="1"/>
            <p:nvPr/>
          </p:nvSpPr>
          <p:spPr>
            <a:xfrm>
              <a:off x="9752338" y="584828"/>
              <a:ext cx="834347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Rs</a:t>
              </a:r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D97E0C89-4C38-F34F-B941-3C473A19C05B}"/>
                </a:ext>
              </a:extLst>
            </p:cNvPr>
            <p:cNvSpPr txBox="1"/>
            <p:nvPr/>
          </p:nvSpPr>
          <p:spPr>
            <a:xfrm>
              <a:off x="7331214" y="1830300"/>
              <a:ext cx="3655464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Number of bit to shift or rotate: </a:t>
              </a:r>
              <a:r>
                <a:rPr lang="en-US" dirty="0">
                  <a:solidFill>
                    <a:srgbClr val="0070C0"/>
                  </a:solidFill>
                </a:rPr>
                <a:t>Rs</a:t>
              </a:r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3372FD5B-61A9-954C-A48A-3521D5B4A8D7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149439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EB918-F64C-C34A-9608-5248E8FAFF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810" y="60212"/>
            <a:ext cx="10515600" cy="468975"/>
          </a:xfrm>
        </p:spPr>
        <p:txBody>
          <a:bodyPr/>
          <a:lstStyle/>
          <a:p>
            <a:r>
              <a:rPr lang="en-US" dirty="0"/>
              <a:t>Shift Operations in 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325D84-EF10-4647-8DB5-FF9ED2E0FB27}"/>
                  </a:ext>
                </a:extLst>
              </p:cNvPr>
              <p:cNvSpPr>
                <a:spLocks noGrp="1"/>
              </p:cNvSpPr>
              <p:nvPr>
                <p:ph sz="quarter" idx="17"/>
              </p:nvPr>
            </p:nvSpPr>
            <p:spPr>
              <a:xfrm>
                <a:off x="324465" y="458844"/>
                <a:ext cx="7876492" cy="6159717"/>
              </a:xfr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 sz="2200" dirty="0">
                    <a:solidFill>
                      <a:srgbClr val="0070C0"/>
                    </a:solidFill>
                  </a:rPr>
                  <a:t>n</a:t>
                </a:r>
                <a:r>
                  <a:rPr lang="en-US" sz="2200" dirty="0"/>
                  <a:t> is number of bits to </a:t>
                </a:r>
                <a:r>
                  <a:rPr lang="en-US" sz="2200" dirty="0">
                    <a:solidFill>
                      <a:srgbClr val="0070C0"/>
                    </a:solidFill>
                  </a:rPr>
                  <a:t>shift a </a:t>
                </a:r>
                <a:r>
                  <a:rPr lang="en-US" sz="2200" dirty="0">
                    <a:solidFill>
                      <a:srgbClr val="2C895B"/>
                    </a:solidFill>
                  </a:rPr>
                  <a:t>variable x</a:t>
                </a:r>
                <a:r>
                  <a:rPr lang="en-US" sz="2200" dirty="0">
                    <a:solidFill>
                      <a:srgbClr val="FFC000"/>
                    </a:solidFill>
                  </a:rPr>
                  <a:t> </a:t>
                </a:r>
                <a:r>
                  <a:rPr lang="en-US" sz="2200" dirty="0">
                    <a:solidFill>
                      <a:schemeClr val="tx2"/>
                    </a:solidFill>
                  </a:rPr>
                  <a:t>of</a:t>
                </a:r>
                <a:r>
                  <a:rPr lang="en-US" sz="2200" dirty="0">
                    <a:solidFill>
                      <a:srgbClr val="C00000"/>
                    </a:solidFill>
                  </a:rPr>
                  <a:t> width w bits</a:t>
                </a:r>
                <a:endParaRPr lang="en-US" sz="2200" b="1" dirty="0">
                  <a:solidFill>
                    <a:schemeClr val="accent5"/>
                  </a:solidFill>
                </a:endParaRPr>
              </a:p>
              <a:p>
                <a:r>
                  <a:rPr lang="en-US" sz="2200" dirty="0"/>
                  <a:t>Shifts by </a:t>
                </a:r>
                <a:r>
                  <a:rPr lang="en-US" sz="2200" b="1" dirty="0">
                    <a:solidFill>
                      <a:schemeClr val="accent3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n &lt; 0</a:t>
                </a:r>
                <a:r>
                  <a:rPr lang="en-US" sz="2200" b="1" dirty="0">
                    <a:solidFill>
                      <a:schemeClr val="accent3"/>
                    </a:solidFill>
                  </a:rPr>
                  <a:t> </a:t>
                </a:r>
                <a:r>
                  <a:rPr lang="en-US" sz="2200" dirty="0"/>
                  <a:t>or </a:t>
                </a:r>
                <a:r>
                  <a:rPr lang="en-US" sz="2200" b="1" dirty="0">
                    <a:solidFill>
                      <a:schemeClr val="accent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n </a:t>
                </a:r>
                <a:r>
                  <a:rPr lang="en-US" sz="2200" b="1" dirty="0">
                    <a:solidFill>
                      <a:schemeClr val="accent1"/>
                    </a:solidFill>
                    <a:latin typeface="Cambria Math" panose="02040503050406030204" pitchFamily="18" charset="0"/>
                    <a:cs typeface="Courier New" panose="02070309020205020404" pitchFamily="49" charset="0"/>
                  </a:rPr>
                  <a:t>≥</a:t>
                </a:r>
                <a:r>
                  <a:rPr lang="en-US" sz="2200" b="1" dirty="0">
                    <a:solidFill>
                      <a:schemeClr val="accent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w</a:t>
                </a:r>
                <a:r>
                  <a:rPr lang="en-US" sz="2200" b="1" dirty="0">
                    <a:solidFill>
                      <a:schemeClr val="accent1"/>
                    </a:solidFill>
                  </a:rPr>
                  <a:t> </a:t>
                </a:r>
                <a:r>
                  <a:rPr lang="en-US" sz="2200" dirty="0"/>
                  <a:t>are </a:t>
                </a:r>
                <a:r>
                  <a:rPr lang="en-US" sz="2200" i="1" dirty="0"/>
                  <a:t>undefined</a:t>
                </a:r>
              </a:p>
              <a:p>
                <a:r>
                  <a:rPr lang="en-US" sz="2200" dirty="0">
                    <a:solidFill>
                      <a:srgbClr val="0070C0"/>
                    </a:solidFill>
                  </a:rPr>
                  <a:t>Left shift </a:t>
                </a:r>
                <a:r>
                  <a:rPr lang="en-US" sz="2200" dirty="0"/>
                  <a:t>(</a:t>
                </a:r>
                <a:r>
                  <a:rPr lang="en-US" sz="2200" b="1" dirty="0">
                    <a:solidFill>
                      <a:srgbClr val="0070C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x &lt;&lt; N</a:t>
                </a:r>
                <a:r>
                  <a:rPr lang="en-US" sz="2200" dirty="0"/>
                  <a:t>) – </a:t>
                </a:r>
                <a:r>
                  <a:rPr lang="en-US" sz="2200" b="1" dirty="0">
                    <a:solidFill>
                      <a:srgbClr val="FF0000"/>
                    </a:solidFill>
                  </a:rPr>
                  <a:t>Multiplies by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US" sz="22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𝑵</m:t>
                        </m:r>
                      </m:sup>
                    </m:sSup>
                  </m:oMath>
                </a14:m>
                <a:endParaRPr lang="en-US" sz="2200" b="1" dirty="0"/>
              </a:p>
              <a:p>
                <a:pPr lvl="1"/>
                <a:r>
                  <a:rPr lang="en-US" sz="2200" dirty="0"/>
                  <a:t>Shift </a:t>
                </a:r>
                <a:r>
                  <a:rPr lang="en-US" sz="2200" dirty="0">
                    <a:solidFill>
                      <a:srgbClr val="0070C0"/>
                    </a:solidFill>
                  </a:rPr>
                  <a:t>N</a:t>
                </a:r>
                <a:r>
                  <a:rPr lang="en-US" sz="2200" dirty="0"/>
                  <a:t> bits left, Fill with </a:t>
                </a:r>
                <a:r>
                  <a:rPr lang="en-US" sz="22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0</a:t>
                </a:r>
                <a:r>
                  <a:rPr lang="en-US" sz="2200" dirty="0"/>
                  <a:t>s on right</a:t>
                </a:r>
              </a:p>
              <a:p>
                <a:r>
                  <a:rPr lang="en-US" sz="2200" b="1" dirty="0"/>
                  <a:t>In C:</a:t>
                </a:r>
                <a:r>
                  <a:rPr lang="en-US" sz="2200" dirty="0"/>
                  <a:t>  behavior of </a:t>
                </a:r>
                <a:r>
                  <a:rPr lang="en-US" sz="2200" b="1" dirty="0">
                    <a:solidFill>
                      <a:srgbClr val="0070C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&gt;&gt;</a:t>
                </a:r>
                <a:r>
                  <a:rPr lang="en-US" sz="2200" dirty="0"/>
                  <a:t> is determined by compiler</a:t>
                </a:r>
              </a:p>
              <a:p>
                <a:pPr lvl="1"/>
                <a:r>
                  <a:rPr lang="en-US" sz="2200" dirty="0" err="1">
                    <a:solidFill>
                      <a:srgbClr val="0070C0"/>
                    </a:solidFill>
                  </a:rPr>
                  <a:t>gcc</a:t>
                </a:r>
                <a:r>
                  <a:rPr lang="en-US" sz="2200" dirty="0">
                    <a:solidFill>
                      <a:srgbClr val="0070C0"/>
                    </a:solidFill>
                  </a:rPr>
                  <a:t>: it depends on data type of </a:t>
                </a:r>
                <a:r>
                  <a:rPr lang="en-US" sz="2200" b="1" dirty="0">
                    <a:solidFill>
                      <a:srgbClr val="0070C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x</a:t>
                </a:r>
                <a:r>
                  <a:rPr lang="en-US" sz="2200" dirty="0">
                    <a:solidFill>
                      <a:srgbClr val="0070C0"/>
                    </a:solidFill>
                  </a:rPr>
                  <a:t> (signed/unsigned)</a:t>
                </a:r>
              </a:p>
              <a:p>
                <a:r>
                  <a:rPr lang="en-US" sz="2200" dirty="0">
                    <a:solidFill>
                      <a:srgbClr val="0070C0"/>
                    </a:solidFill>
                  </a:rPr>
                  <a:t>Right shift </a:t>
                </a:r>
                <a:r>
                  <a:rPr lang="en-US" sz="2200" dirty="0"/>
                  <a:t>(</a:t>
                </a:r>
                <a:r>
                  <a:rPr lang="en-US" sz="2200" b="1" dirty="0">
                    <a:solidFill>
                      <a:srgbClr val="0070C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x &gt;&gt; N</a:t>
                </a:r>
                <a:r>
                  <a:rPr lang="en-US" sz="2200" dirty="0"/>
                  <a:t>) -  </a:t>
                </a:r>
                <a:r>
                  <a:rPr lang="en-US" sz="2200" b="1" dirty="0">
                    <a:solidFill>
                      <a:srgbClr val="FF0000"/>
                    </a:solidFill>
                  </a:rPr>
                  <a:t>Divides by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US" sz="22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𝑵</m:t>
                        </m:r>
                      </m:sup>
                    </m:sSup>
                  </m:oMath>
                </a14:m>
                <a:r>
                  <a:rPr lang="en-US" sz="2200" b="1" dirty="0">
                    <a:solidFill>
                      <a:srgbClr val="FF0000"/>
                    </a:solidFill>
                  </a:rPr>
                  <a:t> </a:t>
                </a:r>
                <a:endParaRPr lang="en-US" sz="2200" b="1" dirty="0"/>
              </a:p>
              <a:p>
                <a:pPr lvl="1"/>
                <a:r>
                  <a:rPr lang="en-US" sz="2200" dirty="0">
                    <a:solidFill>
                      <a:srgbClr val="00B0F0"/>
                    </a:solidFill>
                  </a:rPr>
                  <a:t>Logical shift </a:t>
                </a:r>
                <a:r>
                  <a:rPr lang="en-US" sz="2200" dirty="0"/>
                  <a:t>(for </a:t>
                </a:r>
                <a:r>
                  <a:rPr lang="en-US" sz="2200" dirty="0">
                    <a:solidFill>
                      <a:srgbClr val="0070C0"/>
                    </a:solidFill>
                  </a:rPr>
                  <a:t>unsigned</a:t>
                </a:r>
                <a:r>
                  <a:rPr lang="en-US" sz="2200" dirty="0"/>
                  <a:t> variables)</a:t>
                </a:r>
              </a:p>
              <a:p>
                <a:pPr lvl="2"/>
                <a:r>
                  <a:rPr lang="en-US" sz="2200" dirty="0"/>
                  <a:t>Shift </a:t>
                </a:r>
                <a:r>
                  <a:rPr lang="en-US" sz="2200" dirty="0">
                    <a:solidFill>
                      <a:srgbClr val="0070C0"/>
                    </a:solidFill>
                  </a:rPr>
                  <a:t>N bits right</a:t>
                </a:r>
                <a:r>
                  <a:rPr lang="en-US" sz="2200" dirty="0"/>
                  <a:t>, Fill with 0s on left</a:t>
                </a:r>
              </a:p>
              <a:p>
                <a:pPr lvl="1"/>
                <a:r>
                  <a:rPr lang="en-US" sz="2200" dirty="0">
                    <a:solidFill>
                      <a:schemeClr val="accent3"/>
                    </a:solidFill>
                  </a:rPr>
                  <a:t>Arithmetic shift </a:t>
                </a:r>
                <a:r>
                  <a:rPr lang="en-US" sz="2200" dirty="0"/>
                  <a:t>(for </a:t>
                </a:r>
                <a:r>
                  <a:rPr lang="en-US" sz="2200" dirty="0">
                    <a:solidFill>
                      <a:srgbClr val="C00000"/>
                    </a:solidFill>
                  </a:rPr>
                  <a:t>signed</a:t>
                </a:r>
                <a:r>
                  <a:rPr lang="en-US" sz="2200" dirty="0"/>
                  <a:t> variables) – </a:t>
                </a:r>
                <a:r>
                  <a:rPr lang="en-US" sz="2200" dirty="0">
                    <a:solidFill>
                      <a:srgbClr val="7030A0"/>
                    </a:solidFill>
                  </a:rPr>
                  <a:t>Sign Extension</a:t>
                </a:r>
              </a:p>
              <a:p>
                <a:pPr lvl="2"/>
                <a:r>
                  <a:rPr lang="en-US" sz="2200" dirty="0"/>
                  <a:t>Shift </a:t>
                </a:r>
                <a:r>
                  <a:rPr lang="en-US" sz="2200" dirty="0">
                    <a:solidFill>
                      <a:srgbClr val="0070C0"/>
                    </a:solidFill>
                  </a:rPr>
                  <a:t>N bits right </a:t>
                </a:r>
                <a:r>
                  <a:rPr lang="en-US" sz="2200" dirty="0"/>
                  <a:t>while </a:t>
                </a:r>
                <a:r>
                  <a:rPr lang="en-US" sz="2200" b="1" u="sng" dirty="0"/>
                  <a:t>Replicating</a:t>
                </a:r>
                <a:r>
                  <a:rPr lang="en-US" sz="2200" dirty="0"/>
                  <a:t> the most significant bit on left</a:t>
                </a:r>
              </a:p>
              <a:p>
                <a:pPr lvl="2"/>
                <a:r>
                  <a:rPr lang="en-US" sz="2200" dirty="0">
                    <a:solidFill>
                      <a:srgbClr val="0070C0"/>
                    </a:solidFill>
                  </a:rPr>
                  <a:t>Maintains</a:t>
                </a:r>
                <a:r>
                  <a:rPr lang="en-US" sz="2200" dirty="0"/>
                  <a:t> </a:t>
                </a:r>
                <a:r>
                  <a:rPr lang="en-US" sz="2200" dirty="0">
                    <a:solidFill>
                      <a:srgbClr val="0070C0"/>
                    </a:solidFill>
                  </a:rPr>
                  <a:t>sign</a:t>
                </a:r>
                <a:r>
                  <a:rPr lang="en-US" sz="2200" dirty="0"/>
                  <a:t> of </a:t>
                </a:r>
                <a:r>
                  <a:rPr lang="en-US" sz="2200" b="1" dirty="0">
                    <a:solidFill>
                      <a:srgbClr val="0070C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x</a:t>
                </a:r>
                <a:endParaRPr lang="en-US" sz="2200" dirty="0"/>
              </a:p>
              <a:p>
                <a:r>
                  <a:rPr lang="en-US" sz="2200" b="1" dirty="0"/>
                  <a:t>In Java:</a:t>
                </a:r>
                <a:r>
                  <a:rPr lang="en-US" sz="2200" dirty="0"/>
                  <a:t>  logical shift is </a:t>
                </a:r>
                <a:r>
                  <a:rPr lang="en-US" sz="22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&gt;&gt;&gt;</a:t>
                </a:r>
                <a:r>
                  <a:rPr lang="en-US" sz="2200" b="1" dirty="0"/>
                  <a:t> </a:t>
                </a:r>
                <a:r>
                  <a:rPr lang="en-US" sz="2200" dirty="0"/>
                  <a:t>and arithmetic shift is </a:t>
                </a:r>
                <a:r>
                  <a:rPr lang="en-US" sz="22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&gt;&gt;</a:t>
                </a:r>
                <a:endParaRPr lang="en-US" sz="2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325D84-EF10-4647-8DB5-FF9ED2E0FB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7"/>
              </p:nvPr>
            </p:nvSpPr>
            <p:spPr>
              <a:xfrm>
                <a:off x="324465" y="458844"/>
                <a:ext cx="7876492" cy="6159717"/>
              </a:xfrm>
              <a:blipFill>
                <a:blip r:embed="rId2"/>
                <a:stretch>
                  <a:fillRect l="-642" r="-1445" b="-1437"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DC153C7B-D2EE-872A-2479-F87D2CE263F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70484" y="5027893"/>
            <a:ext cx="3855961" cy="6936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31B0ED9-11E5-9DEF-C4B8-1F0711F01AE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29587" y="4142524"/>
            <a:ext cx="3962413" cy="55430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C322F19-8B81-12DC-149C-DE52AA94ADB6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07409" y="1636651"/>
            <a:ext cx="3749508" cy="52452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AB972E7-64AB-E27F-BA28-0968DB51C7A1}"/>
              </a:ext>
            </a:extLst>
          </p:cNvPr>
          <p:cNvSpPr txBox="1"/>
          <p:nvPr/>
        </p:nvSpPr>
        <p:spPr>
          <a:xfrm>
            <a:off x="9505740" y="1376624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Left Shift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77CC527-A799-F547-2469-FFBF350A9D4A}"/>
              </a:ext>
            </a:extLst>
          </p:cNvPr>
          <p:cNvSpPr txBox="1"/>
          <p:nvPr/>
        </p:nvSpPr>
        <p:spPr>
          <a:xfrm>
            <a:off x="9098353" y="3910560"/>
            <a:ext cx="1967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Right logical Shift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3CC20D-D19D-2253-72AF-2BC07A3D1914}"/>
              </a:ext>
            </a:extLst>
          </p:cNvPr>
          <p:cNvSpPr txBox="1"/>
          <p:nvPr/>
        </p:nvSpPr>
        <p:spPr>
          <a:xfrm>
            <a:off x="9086022" y="4925946"/>
            <a:ext cx="2326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Right Arithmetic Shift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847214C-C859-254C-8416-13EB4D70A0A3}"/>
              </a:ext>
            </a:extLst>
          </p:cNvPr>
          <p:cNvSpPr txBox="1"/>
          <p:nvPr/>
        </p:nvSpPr>
        <p:spPr>
          <a:xfrm>
            <a:off x="11727459" y="643389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41391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12" grpId="0"/>
      <p:bldP spid="13" grpId="0"/>
      <p:bldP spid="14" grpId="0"/>
      <p:bldP spid="10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45D2C-B7DC-CE49-B9B1-3A1EFADC03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968" y="86672"/>
            <a:ext cx="10515600" cy="534430"/>
          </a:xfrm>
        </p:spPr>
        <p:txBody>
          <a:bodyPr/>
          <a:lstStyle/>
          <a:p>
            <a:r>
              <a:rPr lang="en-US" dirty="0"/>
              <a:t>Arithmetic Shift Right Example: Testing Sign</a:t>
            </a:r>
            <a:endParaRPr lang="en-US" dirty="0">
              <a:solidFill>
                <a:srgbClr val="00B05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341010-4236-CD47-8346-13014439F99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03867" y="1781010"/>
            <a:ext cx="8444691" cy="1519184"/>
          </a:xfrm>
          <a:prstGeom prst="rect">
            <a:avLst/>
          </a:prstGeom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3D3E1343-B0A9-E547-8BB5-97632D17BB49}"/>
              </a:ext>
            </a:extLst>
          </p:cNvPr>
          <p:cNvSpPr/>
          <p:nvPr/>
        </p:nvSpPr>
        <p:spPr bwMode="auto">
          <a:xfrm>
            <a:off x="2832950" y="712224"/>
            <a:ext cx="7162697" cy="161520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asr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, 31 </a:t>
            </a:r>
          </a:p>
          <a:p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0x</a:t>
            </a:r>
            <a:r>
              <a:rPr lang="en-US" sz="2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77  // bit 31 is a one</a:t>
            </a:r>
          </a:p>
          <a:p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0x</a:t>
            </a:r>
            <a:r>
              <a:rPr lang="en-US" sz="24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ff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ff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ff ff 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see the sign extend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163052F-BA82-3746-91BA-77D8C8B91EB4}"/>
              </a:ext>
            </a:extLst>
          </p:cNvPr>
          <p:cNvGrpSpPr/>
          <p:nvPr/>
        </p:nvGrpSpPr>
        <p:grpSpPr>
          <a:xfrm>
            <a:off x="5454791" y="3496757"/>
            <a:ext cx="3084729" cy="2787427"/>
            <a:chOff x="1171140" y="2342568"/>
            <a:chExt cx="3084729" cy="2787427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783FFC9B-0C3C-B546-9F15-828D96594648}"/>
                </a:ext>
              </a:extLst>
            </p:cNvPr>
            <p:cNvSpPr/>
            <p:nvPr/>
          </p:nvSpPr>
          <p:spPr bwMode="auto">
            <a:xfrm>
              <a:off x="1171140" y="3134746"/>
              <a:ext cx="3073276" cy="1995249"/>
            </a:xfrm>
            <a:prstGeom prst="roundRect">
              <a:avLst>
                <a:gd name="adj" fmla="val 5733"/>
              </a:avLst>
            </a:prstGeom>
            <a:solidFill>
              <a:schemeClr val="bg1">
                <a:lumMod val="95000"/>
              </a:schemeClr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400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2400" dirty="0" err="1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asr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4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r2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 sz="24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r0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 sz="24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31</a:t>
              </a:r>
            </a:p>
            <a:p>
              <a:r>
                <a:rPr lang="en-US" sz="24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2400" dirty="0" err="1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cmp</a:t>
              </a:r>
              <a:r>
                <a:rPr lang="en-US" sz="24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r2, -1</a:t>
              </a:r>
            </a:p>
            <a:p>
              <a:r>
                <a:rPr lang="en-US" sz="24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2400" dirty="0" err="1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bne</a:t>
              </a:r>
              <a:r>
                <a:rPr lang="en-US" sz="24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.</a:t>
              </a:r>
              <a:r>
                <a:rPr lang="en-US" sz="2400" dirty="0" err="1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Lendif</a:t>
              </a:r>
              <a:endParaRPr lang="en-US" sz="24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4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//code neg #</a:t>
              </a:r>
            </a:p>
            <a:p>
              <a:r>
                <a:rPr lang="en-US" sz="24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sz="2400" dirty="0" err="1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Lendif</a:t>
              </a:r>
              <a:r>
                <a:rPr lang="en-US" sz="24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250C9AF-3A72-5A4F-9424-3A689DBA3DFD}"/>
                </a:ext>
              </a:extLst>
            </p:cNvPr>
            <p:cNvSpPr txBox="1"/>
            <p:nvPr/>
          </p:nvSpPr>
          <p:spPr>
            <a:xfrm>
              <a:off x="1182592" y="2342568"/>
              <a:ext cx="307327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Test for sign</a:t>
              </a:r>
            </a:p>
            <a:p>
              <a:r>
                <a:rPr lang="en-US" sz="24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-1 if r0 negative</a:t>
              </a: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81D8CE2B-CF3D-DA4F-A0D1-1386599147B7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383A73F-503C-1085-AA05-FB22C7EB2719}"/>
              </a:ext>
            </a:extLst>
          </p:cNvPr>
          <p:cNvSpPr/>
          <p:nvPr/>
        </p:nvSpPr>
        <p:spPr bwMode="auto">
          <a:xfrm>
            <a:off x="579206" y="4354262"/>
            <a:ext cx="3073276" cy="167854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000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//code</a:t>
            </a:r>
          </a:p>
          <a:p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((</a:t>
            </a:r>
            <a:r>
              <a:rPr lang="en-US" sz="2000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&gt;&gt;31) == -1) {</a:t>
            </a:r>
          </a:p>
          <a:p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// code neg #</a:t>
            </a:r>
          </a:p>
          <a:p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2000" dirty="0">
              <a:solidFill>
                <a:srgbClr val="F3753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4890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45D2C-B7DC-CE49-B9B1-3A1EFADC03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968" y="86672"/>
            <a:ext cx="10515600" cy="534430"/>
          </a:xfrm>
        </p:spPr>
        <p:txBody>
          <a:bodyPr/>
          <a:lstStyle/>
          <a:p>
            <a:r>
              <a:rPr lang="en-US" dirty="0"/>
              <a:t>Arithmetic Shift Right Example: Testing </a:t>
            </a:r>
            <a:r>
              <a:rPr lang="en-US" dirty="0" err="1"/>
              <a:t>SIgn</a:t>
            </a:r>
            <a:endParaRPr lang="en-US" dirty="0">
              <a:solidFill>
                <a:srgbClr val="00B05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341010-4236-CD47-8346-13014439F99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03867" y="1781010"/>
            <a:ext cx="8444691" cy="1519184"/>
          </a:xfrm>
          <a:prstGeom prst="rect">
            <a:avLst/>
          </a:prstGeom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3D3E1343-B0A9-E547-8BB5-97632D17BB49}"/>
              </a:ext>
            </a:extLst>
          </p:cNvPr>
          <p:cNvSpPr/>
          <p:nvPr/>
        </p:nvSpPr>
        <p:spPr bwMode="auto">
          <a:xfrm>
            <a:off x="2832950" y="712224"/>
            <a:ext cx="7001332" cy="161520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asr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, 31 </a:t>
            </a:r>
          </a:p>
          <a:p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0x7b ab ab 77  // bit 31 is a zero</a:t>
            </a:r>
          </a:p>
          <a:p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0x</a:t>
            </a:r>
            <a:r>
              <a:rPr lang="en-US" sz="24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00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00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00 00 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see the sign extend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267F2B9-B368-9F4A-B6D4-8BDEE6917CC1}"/>
              </a:ext>
            </a:extLst>
          </p:cNvPr>
          <p:cNvGrpSpPr/>
          <p:nvPr/>
        </p:nvGrpSpPr>
        <p:grpSpPr>
          <a:xfrm>
            <a:off x="5724530" y="3396212"/>
            <a:ext cx="3663946" cy="2831730"/>
            <a:chOff x="854288" y="3916170"/>
            <a:chExt cx="3663946" cy="2831730"/>
          </a:xfrm>
        </p:grpSpPr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5DCBBB71-25A1-854B-B6F0-B32EAF50A660}"/>
                </a:ext>
              </a:extLst>
            </p:cNvPr>
            <p:cNvSpPr/>
            <p:nvPr/>
          </p:nvSpPr>
          <p:spPr bwMode="auto">
            <a:xfrm>
              <a:off x="946185" y="4752651"/>
              <a:ext cx="3572049" cy="1995249"/>
            </a:xfrm>
            <a:prstGeom prst="roundRect">
              <a:avLst>
                <a:gd name="adj" fmla="val 5733"/>
              </a:avLst>
            </a:prstGeom>
            <a:solidFill>
              <a:schemeClr val="bg1">
                <a:lumMod val="95000"/>
              </a:schemeClr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400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2400" dirty="0" err="1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asr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4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r2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 sz="24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r0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 sz="24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31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</a:p>
            <a:p>
              <a:r>
                <a:rPr lang="en-US" sz="24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2400" dirty="0" err="1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cmp</a:t>
              </a:r>
              <a:r>
                <a:rPr lang="en-US" sz="24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r2, 0</a:t>
              </a:r>
            </a:p>
            <a:p>
              <a:r>
                <a:rPr lang="en-US" sz="24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2400" dirty="0" err="1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bne</a:t>
              </a:r>
              <a:r>
                <a:rPr lang="en-US" sz="24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.</a:t>
              </a:r>
              <a:r>
                <a:rPr lang="en-US" sz="2400" dirty="0" err="1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Lendif</a:t>
              </a:r>
              <a:endParaRPr lang="en-US" sz="24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4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//code positive #</a:t>
              </a:r>
            </a:p>
            <a:p>
              <a:r>
                <a:rPr lang="en-US" sz="24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sz="2400" dirty="0" err="1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Lendif</a:t>
              </a:r>
              <a:r>
                <a:rPr lang="en-US" sz="24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</a:t>
              </a:r>
              <a:endParaRPr lang="en-US" sz="24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E8BDE43-AA57-DA47-9408-5C8AA0327F5C}"/>
                </a:ext>
              </a:extLst>
            </p:cNvPr>
            <p:cNvSpPr txBox="1"/>
            <p:nvPr/>
          </p:nvSpPr>
          <p:spPr>
            <a:xfrm>
              <a:off x="854288" y="3916170"/>
              <a:ext cx="290335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Test for sign</a:t>
              </a:r>
            </a:p>
            <a:p>
              <a:r>
                <a:rPr lang="en-US" sz="24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 if r0 positive</a:t>
              </a: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81D8CE2B-CF3D-DA4F-A0D1-1386599147B7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96B24FA-F461-01DF-3966-3FA66CDF07C0}"/>
              </a:ext>
            </a:extLst>
          </p:cNvPr>
          <p:cNvSpPr/>
          <p:nvPr/>
        </p:nvSpPr>
        <p:spPr bwMode="auto">
          <a:xfrm>
            <a:off x="1266886" y="4045434"/>
            <a:ext cx="3073276" cy="167854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000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//code</a:t>
            </a:r>
          </a:p>
          <a:p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((</a:t>
            </a:r>
            <a:r>
              <a:rPr lang="en-US" sz="2000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&gt;&gt;31) == 0) {</a:t>
            </a:r>
          </a:p>
          <a:p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// code pos #</a:t>
            </a:r>
          </a:p>
          <a:p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2000" dirty="0">
              <a:solidFill>
                <a:srgbClr val="F3753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9587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45D2C-B7DC-CE49-B9B1-3A1EFADC03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968" y="86672"/>
            <a:ext cx="10515600" cy="534430"/>
          </a:xfrm>
        </p:spPr>
        <p:txBody>
          <a:bodyPr/>
          <a:lstStyle/>
          <a:p>
            <a:r>
              <a:rPr lang="en-US" dirty="0"/>
              <a:t>Logical Shift &amp; Rotate Operations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178DB07-5004-3541-A1CC-B006E654FC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151" y="906773"/>
            <a:ext cx="7593890" cy="10623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97B9112-A05B-8B4F-B9E1-ED146ED71B5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765" y="3130092"/>
            <a:ext cx="7593890" cy="1062315"/>
          </a:xfrm>
          <a:prstGeom prst="rect">
            <a:avLst/>
          </a:prstGeom>
        </p:spPr>
      </p:pic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259D951A-8AF5-544F-88DA-747C9913B9CA}"/>
              </a:ext>
            </a:extLst>
          </p:cNvPr>
          <p:cNvSpPr/>
          <p:nvPr/>
        </p:nvSpPr>
        <p:spPr bwMode="auto">
          <a:xfrm>
            <a:off x="7827988" y="420441"/>
            <a:ext cx="3282326" cy="161520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lsr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, 8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0x</a:t>
            </a:r>
            <a:r>
              <a:rPr lang="en-US" sz="2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77</a:t>
            </a:r>
          </a:p>
          <a:p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0x</a:t>
            </a:r>
            <a:r>
              <a:rPr lang="en-US" sz="24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00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67E12CE3-6D3F-AF47-81F4-B9B4A0712B49}"/>
              </a:ext>
            </a:extLst>
          </p:cNvPr>
          <p:cNvSpPr/>
          <p:nvPr/>
        </p:nvSpPr>
        <p:spPr bwMode="auto">
          <a:xfrm>
            <a:off x="7838317" y="2738809"/>
            <a:ext cx="3184251" cy="161520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lsl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, 8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0x</a:t>
            </a:r>
            <a:r>
              <a:rPr lang="en-US" sz="2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77</a:t>
            </a:r>
          </a:p>
          <a:p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0x</a:t>
            </a:r>
            <a:r>
              <a:rPr lang="en-US" sz="24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77 </a:t>
            </a:r>
            <a:r>
              <a:rPr lang="en-US" sz="24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00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A57A6FA-92E2-1144-8114-2A383C1B1DD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6693" y="5123731"/>
            <a:ext cx="6164356" cy="1550831"/>
          </a:xfrm>
          <a:prstGeom prst="rect">
            <a:avLst/>
          </a:prstGeom>
        </p:spPr>
      </p:pic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F3B30703-8916-8847-BDB3-5B026B30A4D0}"/>
              </a:ext>
            </a:extLst>
          </p:cNvPr>
          <p:cNvSpPr/>
          <p:nvPr/>
        </p:nvSpPr>
        <p:spPr bwMode="auto">
          <a:xfrm>
            <a:off x="7827988" y="5123731"/>
            <a:ext cx="3282326" cy="161520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ror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, 8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0x</a:t>
            </a:r>
            <a:r>
              <a:rPr lang="en-US" sz="2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77</a:t>
            </a:r>
          </a:p>
          <a:p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0x77 </a:t>
            </a:r>
            <a:r>
              <a:rPr lang="en-US" sz="2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endParaRPr lang="en-US" sz="2400" dirty="0">
              <a:solidFill>
                <a:srgbClr val="00B0F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1D8CE2B-CF3D-DA4F-A0D1-1386599147B7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080789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0" grpId="0" animBg="1"/>
      <p:bldP spid="19" grpId="0" animBg="1"/>
      <p:bldP spid="23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66B93E5-1175-7549-85AB-D8140C7D21D0}"/>
              </a:ext>
            </a:extLst>
          </p:cNvPr>
          <p:cNvGraphicFramePr>
            <a:graphicFrameLocks noGrp="1"/>
          </p:cNvGraphicFramePr>
          <p:nvPr/>
        </p:nvGraphicFramePr>
        <p:xfrm>
          <a:off x="2737678" y="734506"/>
          <a:ext cx="8183680" cy="11835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740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700874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15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482678"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pSp>
        <p:nvGrpSpPr>
          <p:cNvPr id="4" name="Group 3">
            <a:extLst>
              <a:ext uri="{FF2B5EF4-FFF2-40B4-BE49-F238E27FC236}">
                <a16:creationId xmlns:a16="http://schemas.microsoft.com/office/drawing/2014/main" id="{DC4AC508-FB51-E864-2D83-76B99C8473BC}"/>
              </a:ext>
            </a:extLst>
          </p:cNvPr>
          <p:cNvGrpSpPr/>
          <p:nvPr/>
        </p:nvGrpSpPr>
        <p:grpSpPr>
          <a:xfrm>
            <a:off x="2561402" y="1029983"/>
            <a:ext cx="8953325" cy="1384427"/>
            <a:chOff x="1827884" y="1632370"/>
            <a:chExt cx="8953325" cy="1384427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DB7029DE-6303-5C49-B515-46939DE61DC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04160" y="2651126"/>
              <a:ext cx="2035563" cy="6157"/>
            </a:xfrm>
            <a:prstGeom prst="straightConnector1">
              <a:avLst/>
            </a:prstGeom>
            <a:ln w="25400">
              <a:headEnd type="triangl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E6451BC-D154-994C-A52B-7FDCA2C7A35F}"/>
                </a:ext>
              </a:extLst>
            </p:cNvPr>
            <p:cNvSpPr txBox="1"/>
            <p:nvPr/>
          </p:nvSpPr>
          <p:spPr>
            <a:xfrm>
              <a:off x="1827884" y="2678243"/>
              <a:ext cx="238811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800"/>
              <a:r>
                <a:rPr lang="en-US" sz="1600" b="1" i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next shift left = 8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0D73C2F-A35A-D545-A079-3419996C3C6F}"/>
                </a:ext>
              </a:extLst>
            </p:cNvPr>
            <p:cNvSpPr txBox="1"/>
            <p:nvPr/>
          </p:nvSpPr>
          <p:spPr>
            <a:xfrm>
              <a:off x="10226874" y="2120335"/>
              <a:ext cx="55433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</a:rPr>
                <a:t>r0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1A7A5A7-F2ED-BF48-9D1B-24C69FF1AEB2}"/>
                </a:ext>
              </a:extLst>
            </p:cNvPr>
            <p:cNvSpPr txBox="1"/>
            <p:nvPr/>
          </p:nvSpPr>
          <p:spPr>
            <a:xfrm>
              <a:off x="8792722" y="1708586"/>
              <a:ext cx="9444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byte 0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941904F-D187-A342-95A1-107400CDCE8D}"/>
                </a:ext>
              </a:extLst>
            </p:cNvPr>
            <p:cNvSpPr txBox="1"/>
            <p:nvPr/>
          </p:nvSpPr>
          <p:spPr>
            <a:xfrm>
              <a:off x="6660620" y="1700257"/>
              <a:ext cx="9444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byte 1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A2FB8F7-271C-AA44-B3C6-E2CB61194883}"/>
                </a:ext>
              </a:extLst>
            </p:cNvPr>
            <p:cNvSpPr txBox="1"/>
            <p:nvPr/>
          </p:nvSpPr>
          <p:spPr>
            <a:xfrm>
              <a:off x="2685261" y="1632370"/>
              <a:ext cx="9444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byte 3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3BB82D2-EA72-F441-9826-89EB2C7B3F46}"/>
                </a:ext>
              </a:extLst>
            </p:cNvPr>
            <p:cNvSpPr txBox="1"/>
            <p:nvPr/>
          </p:nvSpPr>
          <p:spPr>
            <a:xfrm>
              <a:off x="4668011" y="1633837"/>
              <a:ext cx="9444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byte 2</a:t>
              </a:r>
            </a:p>
          </p:txBody>
        </p:sp>
      </p:grpSp>
      <p:sp>
        <p:nvSpPr>
          <p:cNvPr id="32" name="Title 31">
            <a:extLst>
              <a:ext uri="{FF2B5EF4-FFF2-40B4-BE49-F238E27FC236}">
                <a16:creationId xmlns:a16="http://schemas.microsoft.com/office/drawing/2014/main" id="{AEB53DBA-6CF7-5D4B-B8EE-865B3BBC95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019" y="326574"/>
            <a:ext cx="10515600" cy="577834"/>
          </a:xfrm>
        </p:spPr>
        <p:txBody>
          <a:bodyPr/>
          <a:lstStyle/>
          <a:p>
            <a:r>
              <a:rPr lang="en-US" sz="3200" dirty="0"/>
              <a:t>Extracting/Isolating</a:t>
            </a:r>
            <a:br>
              <a:rPr lang="en-US" sz="3200" dirty="0"/>
            </a:br>
            <a:r>
              <a:rPr lang="en-US" sz="3200" dirty="0"/>
              <a:t> </a:t>
            </a:r>
            <a:r>
              <a:rPr lang="en-US" sz="3200" dirty="0">
                <a:solidFill>
                  <a:srgbClr val="FF0000"/>
                </a:solidFill>
              </a:rPr>
              <a:t>Unsigned</a:t>
            </a:r>
            <a:r>
              <a:rPr lang="en-US" sz="3200" dirty="0"/>
              <a:t> Bitfields</a:t>
            </a:r>
            <a:endParaRPr lang="en-US" dirty="0"/>
          </a:p>
        </p:txBody>
      </p:sp>
      <p:sp>
        <p:nvSpPr>
          <p:cNvPr id="33" name="Content Placeholder 32">
            <a:extLst>
              <a:ext uri="{FF2B5EF4-FFF2-40B4-BE49-F238E27FC236}">
                <a16:creationId xmlns:a16="http://schemas.microsoft.com/office/drawing/2014/main" id="{0899EF81-6C6E-7E48-8824-5B97BCF28EF0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317889" y="285353"/>
            <a:ext cx="4425374" cy="513543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dirty="0"/>
              <a:t>Move byte 2 in r0 to byte 0 in r1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25AFE26-BAF6-E342-BA8E-86E75EF92295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F3F5226E-B563-8350-DE6F-4A7EFE78C27A}"/>
              </a:ext>
            </a:extLst>
          </p:cNvPr>
          <p:cNvGraphicFramePr>
            <a:graphicFrameLocks noGrp="1"/>
          </p:cNvGraphicFramePr>
          <p:nvPr/>
        </p:nvGraphicFramePr>
        <p:xfrm>
          <a:off x="2737678" y="2565016"/>
          <a:ext cx="8183680" cy="11835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740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700874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15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482678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aphicFrame>
        <p:nvGraphicFramePr>
          <p:cNvPr id="46" name="Table 45">
            <a:extLst>
              <a:ext uri="{FF2B5EF4-FFF2-40B4-BE49-F238E27FC236}">
                <a16:creationId xmlns:a16="http://schemas.microsoft.com/office/drawing/2014/main" id="{4E49D001-75D0-C9B4-33D1-24FDC42BCBA8}"/>
              </a:ext>
            </a:extLst>
          </p:cNvPr>
          <p:cNvGraphicFramePr>
            <a:graphicFrameLocks noGrp="1"/>
          </p:cNvGraphicFramePr>
          <p:nvPr/>
        </p:nvGraphicFramePr>
        <p:xfrm>
          <a:off x="2737678" y="4697106"/>
          <a:ext cx="8183680" cy="11835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740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700874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15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482678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pSp>
        <p:nvGrpSpPr>
          <p:cNvPr id="3" name="Group 2">
            <a:extLst>
              <a:ext uri="{FF2B5EF4-FFF2-40B4-BE49-F238E27FC236}">
                <a16:creationId xmlns:a16="http://schemas.microsoft.com/office/drawing/2014/main" id="{30D8E695-EA58-C592-5619-78389F8BC3D7}"/>
              </a:ext>
            </a:extLst>
          </p:cNvPr>
          <p:cNvGrpSpPr/>
          <p:nvPr/>
        </p:nvGrpSpPr>
        <p:grpSpPr>
          <a:xfrm>
            <a:off x="271969" y="4992583"/>
            <a:ext cx="11203724" cy="1519664"/>
            <a:chOff x="271969" y="4992583"/>
            <a:chExt cx="11203724" cy="151966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0831057-9D42-574C-BF86-22B8357732CF}"/>
                </a:ext>
              </a:extLst>
            </p:cNvPr>
            <p:cNvSpPr txBox="1"/>
            <p:nvPr/>
          </p:nvSpPr>
          <p:spPr>
            <a:xfrm>
              <a:off x="271969" y="5402167"/>
              <a:ext cx="248525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sz="2000" dirty="0" err="1">
                  <a:solidFill>
                    <a:srgbClr val="FF0000"/>
                  </a:solidFill>
                  <a:latin typeface="Consolas" panose="020B0609020204030204" pitchFamily="49" charset="0"/>
                </a:rPr>
                <a:t>lsr</a:t>
              </a:r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</a:rPr>
                <a:t>  r1, r1, 24</a:t>
              </a:r>
            </a:p>
            <a:p>
              <a:pPr defTabSz="685800"/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</a:rPr>
                <a:t>r1 = r1 &gt;&gt; 24;</a:t>
              </a:r>
            </a:p>
          </p:txBody>
        </p:sp>
        <p:sp>
          <p:nvSpPr>
            <p:cNvPr id="21" name="Left Brace 20">
              <a:extLst>
                <a:ext uri="{FF2B5EF4-FFF2-40B4-BE49-F238E27FC236}">
                  <a16:creationId xmlns:a16="http://schemas.microsoft.com/office/drawing/2014/main" id="{828F075C-2620-4C43-9BED-025BF4B5D73F}"/>
                </a:ext>
              </a:extLst>
            </p:cNvPr>
            <p:cNvSpPr/>
            <p:nvPr/>
          </p:nvSpPr>
          <p:spPr>
            <a:xfrm rot="16200000">
              <a:off x="5675188" y="2978128"/>
              <a:ext cx="261483" cy="6097403"/>
            </a:xfrm>
            <a:prstGeom prst="leftBrace">
              <a:avLst>
                <a:gd name="adj1" fmla="val 0"/>
                <a:gd name="adj2" fmla="val 50544"/>
              </a:avLst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Left Brace 21">
              <a:extLst>
                <a:ext uri="{FF2B5EF4-FFF2-40B4-BE49-F238E27FC236}">
                  <a16:creationId xmlns:a16="http://schemas.microsoft.com/office/drawing/2014/main" id="{39DB191E-7183-F641-8292-5B24C8A351CC}"/>
                </a:ext>
              </a:extLst>
            </p:cNvPr>
            <p:cNvSpPr/>
            <p:nvPr/>
          </p:nvSpPr>
          <p:spPr>
            <a:xfrm rot="16200000">
              <a:off x="9738745" y="4996543"/>
              <a:ext cx="298498" cy="2066727"/>
            </a:xfrm>
            <a:prstGeom prst="leftBrace">
              <a:avLst>
                <a:gd name="adj1" fmla="val 0"/>
                <a:gd name="adj2" fmla="val 50544"/>
              </a:avLst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10B74AE-E896-FD48-92F2-EDB02DAF1FC6}"/>
                </a:ext>
              </a:extLst>
            </p:cNvPr>
            <p:cNvSpPr txBox="1"/>
            <p:nvPr/>
          </p:nvSpPr>
          <p:spPr>
            <a:xfrm>
              <a:off x="4137230" y="6142914"/>
              <a:ext cx="3473085" cy="3693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2"/>
                  </a:solidFill>
                </a:rPr>
                <a:t>unsigned zero-extension (all 0’s)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3C0F7F7-E391-6446-9685-0B2B83041527}"/>
                </a:ext>
              </a:extLst>
            </p:cNvPr>
            <p:cNvSpPr txBox="1"/>
            <p:nvPr/>
          </p:nvSpPr>
          <p:spPr>
            <a:xfrm>
              <a:off x="8685955" y="6090605"/>
              <a:ext cx="24040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Extracted bit-field</a:t>
              </a:r>
            </a:p>
          </p:txBody>
        </p: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EFDD8F19-30AE-0736-A297-483ACACDE51B}"/>
                </a:ext>
              </a:extLst>
            </p:cNvPr>
            <p:cNvGrpSpPr/>
            <p:nvPr/>
          </p:nvGrpSpPr>
          <p:grpSpPr>
            <a:xfrm>
              <a:off x="3418779" y="4992583"/>
              <a:ext cx="8056914" cy="845658"/>
              <a:chOff x="2685261" y="1632370"/>
              <a:chExt cx="8056914" cy="845658"/>
            </a:xfrm>
          </p:grpSpPr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67647CFC-9FB2-469B-E21A-08C71C8D0B76}"/>
                  </a:ext>
                </a:extLst>
              </p:cNvPr>
              <p:cNvSpPr txBox="1"/>
              <p:nvPr/>
            </p:nvSpPr>
            <p:spPr>
              <a:xfrm>
                <a:off x="10187840" y="2077918"/>
                <a:ext cx="55433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685800"/>
                <a:r>
                  <a:rPr lang="en-US" sz="2000" dirty="0">
                    <a:solidFill>
                      <a:prstClr val="black"/>
                    </a:solidFill>
                    <a:latin typeface="Consolas" panose="020B0609020204030204" pitchFamily="49" charset="0"/>
                  </a:rPr>
                  <a:t>r1</a:t>
                </a: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5B32DE94-1287-A13E-4F62-06EA0A73A724}"/>
                  </a:ext>
                </a:extLst>
              </p:cNvPr>
              <p:cNvSpPr txBox="1"/>
              <p:nvPr/>
            </p:nvSpPr>
            <p:spPr>
              <a:xfrm>
                <a:off x="8792722" y="1708586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0</a:t>
                </a: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39B947BB-44AC-1FFD-6ECB-C0D909D1CC9E}"/>
                  </a:ext>
                </a:extLst>
              </p:cNvPr>
              <p:cNvSpPr txBox="1"/>
              <p:nvPr/>
            </p:nvSpPr>
            <p:spPr>
              <a:xfrm>
                <a:off x="6660620" y="1700257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1</a:t>
                </a: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096FC38C-2D11-0EA6-2314-A30A1F154423}"/>
                  </a:ext>
                </a:extLst>
              </p:cNvPr>
              <p:cNvSpPr txBox="1"/>
              <p:nvPr/>
            </p:nvSpPr>
            <p:spPr>
              <a:xfrm>
                <a:off x="2685261" y="1632370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3</a:t>
                </a: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AE0F1A80-8063-2410-4D1E-4335C89FF0D5}"/>
                  </a:ext>
                </a:extLst>
              </p:cNvPr>
              <p:cNvSpPr txBox="1"/>
              <p:nvPr/>
            </p:nvSpPr>
            <p:spPr>
              <a:xfrm>
                <a:off x="4668011" y="1633837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2</a:t>
                </a:r>
              </a:p>
            </p:txBody>
          </p:sp>
        </p:grp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793BD3C5-FF90-2B02-543A-7330D8A6F048}"/>
              </a:ext>
            </a:extLst>
          </p:cNvPr>
          <p:cNvGrpSpPr/>
          <p:nvPr/>
        </p:nvGrpSpPr>
        <p:grpSpPr>
          <a:xfrm>
            <a:off x="383045" y="2533767"/>
            <a:ext cx="11092648" cy="2080381"/>
            <a:chOff x="383045" y="2533767"/>
            <a:chExt cx="11092648" cy="208038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EDFEAD9-15C6-6E46-838B-7994A150748A}"/>
                </a:ext>
              </a:extLst>
            </p:cNvPr>
            <p:cNvSpPr txBox="1"/>
            <p:nvPr/>
          </p:nvSpPr>
          <p:spPr>
            <a:xfrm>
              <a:off x="383045" y="3290709"/>
              <a:ext cx="310830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sz="2000" dirty="0" err="1">
                  <a:solidFill>
                    <a:prstClr val="black"/>
                  </a:solidFill>
                  <a:latin typeface="Consolas" panose="020B0609020204030204" pitchFamily="49" charset="0"/>
                </a:rPr>
                <a:t>lsl</a:t>
              </a:r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</a:rPr>
                <a:t>  r1, r0, 8</a:t>
              </a:r>
            </a:p>
            <a:p>
              <a:pPr defTabSz="685800"/>
              <a:endParaRPr lang="en-US" sz="2000" dirty="0">
                <a:solidFill>
                  <a:prstClr val="black"/>
                </a:solidFill>
                <a:latin typeface="Consolas" panose="020B0609020204030204" pitchFamily="49" charset="0"/>
              </a:endParaRPr>
            </a:p>
            <a:p>
              <a:pPr defTabSz="685800"/>
              <a:r>
                <a:rPr lang="en-US" sz="2000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unsigned int r0,r1;</a:t>
              </a:r>
            </a:p>
            <a:p>
              <a:pPr defTabSz="685800"/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</a:rPr>
                <a:t>r1 = r0 &lt;&lt; 8;</a:t>
              </a:r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B7D80434-A766-A802-AC26-B5E2574659BD}"/>
                </a:ext>
              </a:extLst>
            </p:cNvPr>
            <p:cNvGrpSpPr/>
            <p:nvPr/>
          </p:nvGrpSpPr>
          <p:grpSpPr>
            <a:xfrm>
              <a:off x="3418779" y="2860493"/>
              <a:ext cx="8056914" cy="1332477"/>
              <a:chOff x="2685261" y="1632370"/>
              <a:chExt cx="8056914" cy="1332477"/>
            </a:xfrm>
          </p:grpSpPr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4AC45278-9501-E5A0-E0E1-5DF345D0A0A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074888" y="2604359"/>
                <a:ext cx="6112952" cy="15658"/>
              </a:xfrm>
              <a:prstGeom prst="straightConnector1">
                <a:avLst/>
              </a:prstGeom>
              <a:ln w="25400">
                <a:headEnd type="none" w="lg" len="med"/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3B05307-41FA-122A-0672-2567B6D4D587}"/>
                  </a:ext>
                </a:extLst>
              </p:cNvPr>
              <p:cNvSpPr txBox="1"/>
              <p:nvPr/>
            </p:nvSpPr>
            <p:spPr>
              <a:xfrm>
                <a:off x="6382529" y="2626293"/>
                <a:ext cx="267050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685800"/>
                <a:r>
                  <a:rPr lang="en-US" sz="1600" b="1" i="1" dirty="0">
                    <a:solidFill>
                      <a:srgbClr val="FF000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Next shift right = 24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0678B75-FD49-7C47-11E4-59E99E33259B}"/>
                  </a:ext>
                </a:extLst>
              </p:cNvPr>
              <p:cNvSpPr txBox="1"/>
              <p:nvPr/>
            </p:nvSpPr>
            <p:spPr>
              <a:xfrm>
                <a:off x="10187840" y="2077918"/>
                <a:ext cx="55433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685800"/>
                <a:r>
                  <a:rPr lang="en-US" sz="2000" dirty="0">
                    <a:solidFill>
                      <a:prstClr val="black"/>
                    </a:solidFill>
                    <a:latin typeface="Consolas" panose="020B0609020204030204" pitchFamily="49" charset="0"/>
                  </a:rPr>
                  <a:t>r1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8667A51-1F3C-96AE-B381-8CEFCE23A87C}"/>
                  </a:ext>
                </a:extLst>
              </p:cNvPr>
              <p:cNvSpPr txBox="1"/>
              <p:nvPr/>
            </p:nvSpPr>
            <p:spPr>
              <a:xfrm>
                <a:off x="8792722" y="1708586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0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E266AE1-B0C2-CE16-C2DB-543A4523C642}"/>
                  </a:ext>
                </a:extLst>
              </p:cNvPr>
              <p:cNvSpPr txBox="1"/>
              <p:nvPr/>
            </p:nvSpPr>
            <p:spPr>
              <a:xfrm>
                <a:off x="6660620" y="1700257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1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2EE09D92-75FF-7568-E60F-F0D79C39FC32}"/>
                  </a:ext>
                </a:extLst>
              </p:cNvPr>
              <p:cNvSpPr txBox="1"/>
              <p:nvPr/>
            </p:nvSpPr>
            <p:spPr>
              <a:xfrm>
                <a:off x="2685261" y="1632370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3</a:t>
                </a: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C1B9760-0A81-CF74-0951-8D1F3237E0C8}"/>
                  </a:ext>
                </a:extLst>
              </p:cNvPr>
              <p:cNvSpPr txBox="1"/>
              <p:nvPr/>
            </p:nvSpPr>
            <p:spPr>
              <a:xfrm>
                <a:off x="4668011" y="1633837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2</a:t>
                </a:r>
              </a:p>
            </p:txBody>
          </p:sp>
        </p:grpSp>
        <p:sp>
          <p:nvSpPr>
            <p:cNvPr id="62" name="Left Arrow 61">
              <a:extLst>
                <a:ext uri="{FF2B5EF4-FFF2-40B4-BE49-F238E27FC236}">
                  <a16:creationId xmlns:a16="http://schemas.microsoft.com/office/drawing/2014/main" id="{BBEA2BB7-2082-D04C-86B8-E088F3F8CD95}"/>
                </a:ext>
              </a:extLst>
            </p:cNvPr>
            <p:cNvSpPr/>
            <p:nvPr/>
          </p:nvSpPr>
          <p:spPr>
            <a:xfrm>
              <a:off x="7704434" y="2639322"/>
              <a:ext cx="694471" cy="139718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96D44618-7533-0D69-8E65-9825EE62F2AB}"/>
                </a:ext>
              </a:extLst>
            </p:cNvPr>
            <p:cNvSpPr txBox="1"/>
            <p:nvPr/>
          </p:nvSpPr>
          <p:spPr>
            <a:xfrm>
              <a:off x="8491341" y="2533767"/>
              <a:ext cx="23262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pushed bits to far left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45008974-D836-35A9-0028-C08DEE746F7E}"/>
              </a:ext>
            </a:extLst>
          </p:cNvPr>
          <p:cNvGrpSpPr/>
          <p:nvPr/>
        </p:nvGrpSpPr>
        <p:grpSpPr>
          <a:xfrm>
            <a:off x="7384279" y="4663618"/>
            <a:ext cx="3161813" cy="369332"/>
            <a:chOff x="5083005" y="4401535"/>
            <a:chExt cx="3161813" cy="369332"/>
          </a:xfrm>
        </p:grpSpPr>
        <p:sp>
          <p:nvSpPr>
            <p:cNvPr id="44" name="Left Arrow 43">
              <a:extLst>
                <a:ext uri="{FF2B5EF4-FFF2-40B4-BE49-F238E27FC236}">
                  <a16:creationId xmlns:a16="http://schemas.microsoft.com/office/drawing/2014/main" id="{81D841E2-04B0-22B5-07A1-E99689A9679F}"/>
                </a:ext>
              </a:extLst>
            </p:cNvPr>
            <p:cNvSpPr/>
            <p:nvPr/>
          </p:nvSpPr>
          <p:spPr>
            <a:xfrm rot="10800000">
              <a:off x="7550347" y="4525935"/>
              <a:ext cx="694471" cy="139718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40DD90ED-7843-2F5A-D9F6-05775665C5D6}"/>
                </a:ext>
              </a:extLst>
            </p:cNvPr>
            <p:cNvSpPr txBox="1"/>
            <p:nvPr/>
          </p:nvSpPr>
          <p:spPr>
            <a:xfrm>
              <a:off x="5083005" y="4401535"/>
              <a:ext cx="24673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pushed bits to far right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7FBEC0F3-1231-7300-2FA6-15FF88299C1B}"/>
              </a:ext>
            </a:extLst>
          </p:cNvPr>
          <p:cNvSpPr txBox="1"/>
          <p:nvPr/>
        </p:nvSpPr>
        <p:spPr>
          <a:xfrm>
            <a:off x="271969" y="845317"/>
            <a:ext cx="219374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Hint: Useful for PA7</a:t>
            </a:r>
          </a:p>
        </p:txBody>
      </p:sp>
    </p:spTree>
    <p:extLst>
      <p:ext uri="{BB962C8B-B14F-4D97-AF65-F5344CB8AC3E}">
        <p14:creationId xmlns:p14="http://schemas.microsoft.com/office/powerpoint/2010/main" val="147713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66B93E5-1175-7549-85AB-D8140C7D21D0}"/>
              </a:ext>
            </a:extLst>
          </p:cNvPr>
          <p:cNvGraphicFramePr>
            <a:graphicFrameLocks noGrp="1"/>
          </p:cNvGraphicFramePr>
          <p:nvPr/>
        </p:nvGraphicFramePr>
        <p:xfrm>
          <a:off x="2737678" y="734506"/>
          <a:ext cx="8183680" cy="11835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740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700874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15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482678"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pSp>
        <p:nvGrpSpPr>
          <p:cNvPr id="4" name="Group 3">
            <a:extLst>
              <a:ext uri="{FF2B5EF4-FFF2-40B4-BE49-F238E27FC236}">
                <a16:creationId xmlns:a16="http://schemas.microsoft.com/office/drawing/2014/main" id="{DC4AC508-FB51-E864-2D83-76B99C8473BC}"/>
              </a:ext>
            </a:extLst>
          </p:cNvPr>
          <p:cNvGrpSpPr/>
          <p:nvPr/>
        </p:nvGrpSpPr>
        <p:grpSpPr>
          <a:xfrm>
            <a:off x="2566947" y="1029983"/>
            <a:ext cx="8947780" cy="1433579"/>
            <a:chOff x="1833429" y="1632370"/>
            <a:chExt cx="8947780" cy="1433579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DB7029DE-6303-5C49-B515-46939DE61DC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04160" y="2651126"/>
              <a:ext cx="2035563" cy="6157"/>
            </a:xfrm>
            <a:prstGeom prst="straightConnector1">
              <a:avLst/>
            </a:prstGeom>
            <a:ln w="25400">
              <a:headEnd type="triangl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E6451BC-D154-994C-A52B-7FDCA2C7A35F}"/>
                </a:ext>
              </a:extLst>
            </p:cNvPr>
            <p:cNvSpPr txBox="1"/>
            <p:nvPr/>
          </p:nvSpPr>
          <p:spPr>
            <a:xfrm>
              <a:off x="1833429" y="2727395"/>
              <a:ext cx="237702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800"/>
              <a:r>
                <a:rPr lang="en-US" sz="1600" b="1" i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next shift left = 8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0D73C2F-A35A-D545-A079-3419996C3C6F}"/>
                </a:ext>
              </a:extLst>
            </p:cNvPr>
            <p:cNvSpPr txBox="1"/>
            <p:nvPr/>
          </p:nvSpPr>
          <p:spPr>
            <a:xfrm>
              <a:off x="10226874" y="2120335"/>
              <a:ext cx="55433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</a:rPr>
                <a:t>r0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1A7A5A7-F2ED-BF48-9D1B-24C69FF1AEB2}"/>
                </a:ext>
              </a:extLst>
            </p:cNvPr>
            <p:cNvSpPr txBox="1"/>
            <p:nvPr/>
          </p:nvSpPr>
          <p:spPr>
            <a:xfrm>
              <a:off x="8792722" y="1708586"/>
              <a:ext cx="9444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byte 0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941904F-D187-A342-95A1-107400CDCE8D}"/>
                </a:ext>
              </a:extLst>
            </p:cNvPr>
            <p:cNvSpPr txBox="1"/>
            <p:nvPr/>
          </p:nvSpPr>
          <p:spPr>
            <a:xfrm>
              <a:off x="6660620" y="1700257"/>
              <a:ext cx="9444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byte 1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A2FB8F7-271C-AA44-B3C6-E2CB61194883}"/>
                </a:ext>
              </a:extLst>
            </p:cNvPr>
            <p:cNvSpPr txBox="1"/>
            <p:nvPr/>
          </p:nvSpPr>
          <p:spPr>
            <a:xfrm>
              <a:off x="2685261" y="1632370"/>
              <a:ext cx="9444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byte 3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3BB82D2-EA72-F441-9826-89EB2C7B3F46}"/>
                </a:ext>
              </a:extLst>
            </p:cNvPr>
            <p:cNvSpPr txBox="1"/>
            <p:nvPr/>
          </p:nvSpPr>
          <p:spPr>
            <a:xfrm>
              <a:off x="4668011" y="1633837"/>
              <a:ext cx="9444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byte 2</a:t>
              </a:r>
            </a:p>
          </p:txBody>
        </p:sp>
      </p:grpSp>
      <p:sp>
        <p:nvSpPr>
          <p:cNvPr id="32" name="Title 31">
            <a:extLst>
              <a:ext uri="{FF2B5EF4-FFF2-40B4-BE49-F238E27FC236}">
                <a16:creationId xmlns:a16="http://schemas.microsoft.com/office/drawing/2014/main" id="{AEB53DBA-6CF7-5D4B-B8EE-865B3BBC95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218" y="221062"/>
            <a:ext cx="10515600" cy="577834"/>
          </a:xfrm>
        </p:spPr>
        <p:txBody>
          <a:bodyPr/>
          <a:lstStyle/>
          <a:p>
            <a:r>
              <a:rPr lang="en-US" sz="3200" dirty="0"/>
              <a:t>Extracting </a:t>
            </a:r>
            <a:r>
              <a:rPr lang="en-US" sz="3200" dirty="0">
                <a:solidFill>
                  <a:srgbClr val="FF0000"/>
                </a:solidFill>
              </a:rPr>
              <a:t>Signed</a:t>
            </a:r>
            <a:r>
              <a:rPr lang="en-US" sz="3200" dirty="0"/>
              <a:t> Bitfields</a:t>
            </a:r>
            <a:endParaRPr lang="en-US" dirty="0"/>
          </a:p>
        </p:txBody>
      </p:sp>
      <p:sp>
        <p:nvSpPr>
          <p:cNvPr id="33" name="Content Placeholder 32">
            <a:extLst>
              <a:ext uri="{FF2B5EF4-FFF2-40B4-BE49-F238E27FC236}">
                <a16:creationId xmlns:a16="http://schemas.microsoft.com/office/drawing/2014/main" id="{0899EF81-6C6E-7E48-8824-5B97BCF28EF0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317889" y="285353"/>
            <a:ext cx="4425374" cy="513543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dirty="0"/>
              <a:t>Move byte 2 in r0 to byte 0 in r1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25AFE26-BAF6-E342-BA8E-86E75EF92295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F3F5226E-B563-8350-DE6F-4A7EFE78C27A}"/>
              </a:ext>
            </a:extLst>
          </p:cNvPr>
          <p:cNvGraphicFramePr>
            <a:graphicFrameLocks noGrp="1"/>
          </p:cNvGraphicFramePr>
          <p:nvPr/>
        </p:nvGraphicFramePr>
        <p:xfrm>
          <a:off x="2737678" y="2565016"/>
          <a:ext cx="8183680" cy="11835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740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700874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15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482678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aphicFrame>
        <p:nvGraphicFramePr>
          <p:cNvPr id="46" name="Table 45">
            <a:extLst>
              <a:ext uri="{FF2B5EF4-FFF2-40B4-BE49-F238E27FC236}">
                <a16:creationId xmlns:a16="http://schemas.microsoft.com/office/drawing/2014/main" id="{4E49D001-75D0-C9B4-33D1-24FDC42BCBA8}"/>
              </a:ext>
            </a:extLst>
          </p:cNvPr>
          <p:cNvGraphicFramePr>
            <a:graphicFrameLocks noGrp="1"/>
          </p:cNvGraphicFramePr>
          <p:nvPr/>
        </p:nvGraphicFramePr>
        <p:xfrm>
          <a:off x="2737678" y="4697106"/>
          <a:ext cx="8183680" cy="11835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740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700874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15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482678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88E02CFB-7332-5590-7AA4-75225FC6BD37}"/>
              </a:ext>
            </a:extLst>
          </p:cNvPr>
          <p:cNvGrpSpPr/>
          <p:nvPr/>
        </p:nvGrpSpPr>
        <p:grpSpPr>
          <a:xfrm>
            <a:off x="383045" y="2528987"/>
            <a:ext cx="11092648" cy="2392938"/>
            <a:chOff x="383045" y="2528987"/>
            <a:chExt cx="11092648" cy="2392938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EDFEAD9-15C6-6E46-838B-7994A150748A}"/>
                </a:ext>
              </a:extLst>
            </p:cNvPr>
            <p:cNvSpPr txBox="1"/>
            <p:nvPr/>
          </p:nvSpPr>
          <p:spPr>
            <a:xfrm>
              <a:off x="383045" y="3290709"/>
              <a:ext cx="2395058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sz="2000" dirty="0" err="1">
                  <a:solidFill>
                    <a:prstClr val="black"/>
                  </a:solidFill>
                  <a:latin typeface="Consolas" panose="020B0609020204030204" pitchFamily="49" charset="0"/>
                </a:rPr>
                <a:t>lsl</a:t>
              </a:r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</a:rPr>
                <a:t>  r1, r0, 8</a:t>
              </a:r>
            </a:p>
            <a:p>
              <a:pPr defTabSz="685800"/>
              <a:r>
                <a:rPr lang="en-US" sz="2000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int r0,r1;</a:t>
              </a:r>
            </a:p>
            <a:p>
              <a:pPr defTabSz="685800"/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</a:rPr>
                <a:t>r1 = r0 &lt;&lt; 8;</a:t>
              </a:r>
            </a:p>
            <a:p>
              <a:pPr defTabSz="685800"/>
              <a:endParaRPr lang="en-US" sz="2000" dirty="0">
                <a:solidFill>
                  <a:prstClr val="black"/>
                </a:solidFill>
                <a:latin typeface="Consolas" panose="020B0609020204030204" pitchFamily="49" charset="0"/>
              </a:endParaRPr>
            </a:p>
            <a:p>
              <a:pPr defTabSz="685800"/>
              <a:endParaRPr lang="en-US" sz="2000" dirty="0">
                <a:solidFill>
                  <a:prstClr val="black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B7D80434-A766-A802-AC26-B5E2574659BD}"/>
                </a:ext>
              </a:extLst>
            </p:cNvPr>
            <p:cNvGrpSpPr/>
            <p:nvPr/>
          </p:nvGrpSpPr>
          <p:grpSpPr>
            <a:xfrm>
              <a:off x="3418779" y="2860493"/>
              <a:ext cx="8056914" cy="1332477"/>
              <a:chOff x="2685261" y="1632370"/>
              <a:chExt cx="8056914" cy="1332477"/>
            </a:xfrm>
          </p:grpSpPr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4AC45278-9501-E5A0-E0E1-5DF345D0A0A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074888" y="2604359"/>
                <a:ext cx="6112952" cy="15658"/>
              </a:xfrm>
              <a:prstGeom prst="straightConnector1">
                <a:avLst/>
              </a:prstGeom>
              <a:ln w="25400">
                <a:headEnd type="none" w="lg" len="med"/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3B05307-41FA-122A-0672-2567B6D4D587}"/>
                  </a:ext>
                </a:extLst>
              </p:cNvPr>
              <p:cNvSpPr txBox="1"/>
              <p:nvPr/>
            </p:nvSpPr>
            <p:spPr>
              <a:xfrm>
                <a:off x="6382529" y="2626293"/>
                <a:ext cx="264579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685800"/>
                <a:r>
                  <a:rPr lang="en-US" sz="1600" b="1" i="1" dirty="0">
                    <a:solidFill>
                      <a:srgbClr val="FF000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next shift right = 24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0678B75-FD49-7C47-11E4-59E99E33259B}"/>
                  </a:ext>
                </a:extLst>
              </p:cNvPr>
              <p:cNvSpPr txBox="1"/>
              <p:nvPr/>
            </p:nvSpPr>
            <p:spPr>
              <a:xfrm>
                <a:off x="10187840" y="2077918"/>
                <a:ext cx="55433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685800"/>
                <a:r>
                  <a:rPr lang="en-US" sz="2000" dirty="0">
                    <a:solidFill>
                      <a:prstClr val="black"/>
                    </a:solidFill>
                    <a:latin typeface="Consolas" panose="020B0609020204030204" pitchFamily="49" charset="0"/>
                  </a:rPr>
                  <a:t>r1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8667A51-1F3C-96AE-B381-8CEFCE23A87C}"/>
                  </a:ext>
                </a:extLst>
              </p:cNvPr>
              <p:cNvSpPr txBox="1"/>
              <p:nvPr/>
            </p:nvSpPr>
            <p:spPr>
              <a:xfrm>
                <a:off x="8792722" y="1708586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0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E266AE1-B0C2-CE16-C2DB-543A4523C642}"/>
                  </a:ext>
                </a:extLst>
              </p:cNvPr>
              <p:cNvSpPr txBox="1"/>
              <p:nvPr/>
            </p:nvSpPr>
            <p:spPr>
              <a:xfrm>
                <a:off x="6660620" y="1700257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1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2EE09D92-75FF-7568-E60F-F0D79C39FC32}"/>
                  </a:ext>
                </a:extLst>
              </p:cNvPr>
              <p:cNvSpPr txBox="1"/>
              <p:nvPr/>
            </p:nvSpPr>
            <p:spPr>
              <a:xfrm>
                <a:off x="2685261" y="1632370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3</a:t>
                </a: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C1B9760-0A81-CF74-0951-8D1F3237E0C8}"/>
                  </a:ext>
                </a:extLst>
              </p:cNvPr>
              <p:cNvSpPr txBox="1"/>
              <p:nvPr/>
            </p:nvSpPr>
            <p:spPr>
              <a:xfrm>
                <a:off x="4668011" y="1633837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2</a:t>
                </a:r>
              </a:p>
            </p:txBody>
          </p:sp>
        </p:grpSp>
        <p:sp>
          <p:nvSpPr>
            <p:cNvPr id="62" name="Left Arrow 61">
              <a:extLst>
                <a:ext uri="{FF2B5EF4-FFF2-40B4-BE49-F238E27FC236}">
                  <a16:creationId xmlns:a16="http://schemas.microsoft.com/office/drawing/2014/main" id="{BBEA2BB7-2082-D04C-86B8-E088F3F8CD95}"/>
                </a:ext>
              </a:extLst>
            </p:cNvPr>
            <p:cNvSpPr/>
            <p:nvPr/>
          </p:nvSpPr>
          <p:spPr>
            <a:xfrm>
              <a:off x="7458072" y="2634542"/>
              <a:ext cx="694471" cy="139718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96D44618-7533-0D69-8E65-9825EE62F2AB}"/>
                </a:ext>
              </a:extLst>
            </p:cNvPr>
            <p:cNvSpPr txBox="1"/>
            <p:nvPr/>
          </p:nvSpPr>
          <p:spPr>
            <a:xfrm>
              <a:off x="8244979" y="2528987"/>
              <a:ext cx="23262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pushed bits to far left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FA47A57D-E656-E2B9-DEF7-350AD14B4ECB}"/>
              </a:ext>
            </a:extLst>
          </p:cNvPr>
          <p:cNvGrpSpPr/>
          <p:nvPr/>
        </p:nvGrpSpPr>
        <p:grpSpPr>
          <a:xfrm>
            <a:off x="271969" y="4699467"/>
            <a:ext cx="11203724" cy="2170933"/>
            <a:chOff x="271969" y="4699467"/>
            <a:chExt cx="11203724" cy="2170933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0831057-9D42-574C-BF86-22B8357732CF}"/>
                </a:ext>
              </a:extLst>
            </p:cNvPr>
            <p:cNvSpPr txBox="1"/>
            <p:nvPr/>
          </p:nvSpPr>
          <p:spPr>
            <a:xfrm>
              <a:off x="271969" y="5402167"/>
              <a:ext cx="248525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sz="2000" dirty="0" err="1">
                  <a:solidFill>
                    <a:srgbClr val="FF0000"/>
                  </a:solidFill>
                  <a:latin typeface="Consolas" panose="020B0609020204030204" pitchFamily="49" charset="0"/>
                </a:rPr>
                <a:t>asr</a:t>
              </a:r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</a:rPr>
                <a:t>  r1, r1, 24</a:t>
              </a:r>
            </a:p>
            <a:p>
              <a:pPr defTabSz="685800"/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</a:rPr>
                <a:t>r1 = r1 &gt;&gt; 24;</a:t>
              </a:r>
            </a:p>
          </p:txBody>
        </p:sp>
        <p:sp>
          <p:nvSpPr>
            <p:cNvPr id="21" name="Left Brace 20">
              <a:extLst>
                <a:ext uri="{FF2B5EF4-FFF2-40B4-BE49-F238E27FC236}">
                  <a16:creationId xmlns:a16="http://schemas.microsoft.com/office/drawing/2014/main" id="{828F075C-2620-4C43-9BED-025BF4B5D73F}"/>
                </a:ext>
              </a:extLst>
            </p:cNvPr>
            <p:cNvSpPr/>
            <p:nvPr/>
          </p:nvSpPr>
          <p:spPr>
            <a:xfrm rot="16200000">
              <a:off x="5828914" y="2976020"/>
              <a:ext cx="155803" cy="6257421"/>
            </a:xfrm>
            <a:prstGeom prst="leftBrace">
              <a:avLst>
                <a:gd name="adj1" fmla="val 0"/>
                <a:gd name="adj2" fmla="val 50544"/>
              </a:avLst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Left Brace 21">
              <a:extLst>
                <a:ext uri="{FF2B5EF4-FFF2-40B4-BE49-F238E27FC236}">
                  <a16:creationId xmlns:a16="http://schemas.microsoft.com/office/drawing/2014/main" id="{39DB191E-7183-F641-8292-5B24C8A351CC}"/>
                </a:ext>
              </a:extLst>
            </p:cNvPr>
            <p:cNvSpPr/>
            <p:nvPr/>
          </p:nvSpPr>
          <p:spPr>
            <a:xfrm rot="16200000">
              <a:off x="9813581" y="5316765"/>
              <a:ext cx="285172" cy="1705302"/>
            </a:xfrm>
            <a:prstGeom prst="leftBrace">
              <a:avLst>
                <a:gd name="adj1" fmla="val 0"/>
                <a:gd name="adj2" fmla="val 50544"/>
              </a:avLst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10B74AE-E896-FD48-92F2-EDB02DAF1FC6}"/>
                </a:ext>
              </a:extLst>
            </p:cNvPr>
            <p:cNvSpPr txBox="1"/>
            <p:nvPr/>
          </p:nvSpPr>
          <p:spPr>
            <a:xfrm>
              <a:off x="4359457" y="6237785"/>
              <a:ext cx="3473085" cy="3693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2"/>
                  </a:solidFill>
                </a:rPr>
                <a:t>signed extend (all 1’s)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3C0F7F7-E391-6446-9685-0B2B83041527}"/>
                </a:ext>
              </a:extLst>
            </p:cNvPr>
            <p:cNvSpPr txBox="1"/>
            <p:nvPr/>
          </p:nvSpPr>
          <p:spPr>
            <a:xfrm>
              <a:off x="9069520" y="6224069"/>
              <a:ext cx="177329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Extracted</a:t>
              </a:r>
            </a:p>
            <a:p>
              <a:pPr algn="ctr"/>
              <a:r>
                <a:rPr lang="en-US" dirty="0"/>
                <a:t>bit-field</a:t>
              </a:r>
            </a:p>
          </p:txBody>
        </p: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EFDD8F19-30AE-0736-A297-483ACACDE51B}"/>
                </a:ext>
              </a:extLst>
            </p:cNvPr>
            <p:cNvGrpSpPr/>
            <p:nvPr/>
          </p:nvGrpSpPr>
          <p:grpSpPr>
            <a:xfrm>
              <a:off x="3418779" y="4992583"/>
              <a:ext cx="8056914" cy="845658"/>
              <a:chOff x="2685261" y="1632370"/>
              <a:chExt cx="8056914" cy="845658"/>
            </a:xfrm>
          </p:grpSpPr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67647CFC-9FB2-469B-E21A-08C71C8D0B76}"/>
                  </a:ext>
                </a:extLst>
              </p:cNvPr>
              <p:cNvSpPr txBox="1"/>
              <p:nvPr/>
            </p:nvSpPr>
            <p:spPr>
              <a:xfrm>
                <a:off x="10187840" y="2077918"/>
                <a:ext cx="55433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685800"/>
                <a:r>
                  <a:rPr lang="en-US" sz="2000" dirty="0">
                    <a:solidFill>
                      <a:prstClr val="black"/>
                    </a:solidFill>
                    <a:latin typeface="Consolas" panose="020B0609020204030204" pitchFamily="49" charset="0"/>
                  </a:rPr>
                  <a:t>r1</a:t>
                </a: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5B32DE94-1287-A13E-4F62-06EA0A73A724}"/>
                  </a:ext>
                </a:extLst>
              </p:cNvPr>
              <p:cNvSpPr txBox="1"/>
              <p:nvPr/>
            </p:nvSpPr>
            <p:spPr>
              <a:xfrm>
                <a:off x="8792722" y="1708586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0</a:t>
                </a: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39B947BB-44AC-1FFD-6ECB-C0D909D1CC9E}"/>
                  </a:ext>
                </a:extLst>
              </p:cNvPr>
              <p:cNvSpPr txBox="1"/>
              <p:nvPr/>
            </p:nvSpPr>
            <p:spPr>
              <a:xfrm>
                <a:off x="6660620" y="1700257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1</a:t>
                </a: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096FC38C-2D11-0EA6-2314-A30A1F154423}"/>
                  </a:ext>
                </a:extLst>
              </p:cNvPr>
              <p:cNvSpPr txBox="1"/>
              <p:nvPr/>
            </p:nvSpPr>
            <p:spPr>
              <a:xfrm>
                <a:off x="2685261" y="1632370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3</a:t>
                </a: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AE0F1A80-8063-2410-4D1E-4335C89FF0D5}"/>
                  </a:ext>
                </a:extLst>
              </p:cNvPr>
              <p:cNvSpPr txBox="1"/>
              <p:nvPr/>
            </p:nvSpPr>
            <p:spPr>
              <a:xfrm>
                <a:off x="4668011" y="1633837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2</a:t>
                </a:r>
              </a:p>
            </p:txBody>
          </p:sp>
        </p:grpSp>
        <p:sp>
          <p:nvSpPr>
            <p:cNvPr id="64" name="Left Arrow 63">
              <a:extLst>
                <a:ext uri="{FF2B5EF4-FFF2-40B4-BE49-F238E27FC236}">
                  <a16:creationId xmlns:a16="http://schemas.microsoft.com/office/drawing/2014/main" id="{27DF492E-8C6F-A707-CCAD-129DD1166C98}"/>
                </a:ext>
              </a:extLst>
            </p:cNvPr>
            <p:cNvSpPr/>
            <p:nvPr/>
          </p:nvSpPr>
          <p:spPr>
            <a:xfrm rot="10800000">
              <a:off x="9861480" y="4813094"/>
              <a:ext cx="694471" cy="139718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0732AF5E-69E0-6961-B72B-AC0FFA313173}"/>
                </a:ext>
              </a:extLst>
            </p:cNvPr>
            <p:cNvSpPr txBox="1"/>
            <p:nvPr/>
          </p:nvSpPr>
          <p:spPr>
            <a:xfrm>
              <a:off x="7394138" y="4699467"/>
              <a:ext cx="24673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pushed bits to far right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72385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F1BC8-3915-3344-B67F-823AE999A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3700" y="568389"/>
            <a:ext cx="10515600" cy="376962"/>
          </a:xfrm>
        </p:spPr>
        <p:txBody>
          <a:bodyPr/>
          <a:lstStyle/>
          <a:p>
            <a:pPr defTabSz="685800"/>
            <a:r>
              <a:rPr lang="en-US" sz="3200" dirty="0">
                <a:solidFill>
                  <a:srgbClr val="0070C0"/>
                </a:solidFill>
                <a:latin typeface="+mn-lt"/>
              </a:rPr>
              <a:t>Inserting Bitfields – Inserting Source Field into Destination Field</a:t>
            </a:r>
            <a:endParaRPr lang="en-US" dirty="0">
              <a:solidFill>
                <a:srgbClr val="0070C0"/>
              </a:solidFill>
              <a:latin typeface="+mn-lt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B386329-2A05-F149-8978-5A737424818A}"/>
              </a:ext>
            </a:extLst>
          </p:cNvPr>
          <p:cNvGraphicFramePr>
            <a:graphicFrameLocks noGrp="1"/>
          </p:cNvGraphicFramePr>
          <p:nvPr/>
        </p:nvGraphicFramePr>
        <p:xfrm>
          <a:off x="3788950" y="362211"/>
          <a:ext cx="7939210" cy="960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088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310482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38862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278130">
                <a:tc gridSpan="23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other bits 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9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source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50C9AF08-43E2-7444-9E88-CE8E9DE715FF}"/>
              </a:ext>
            </a:extLst>
          </p:cNvPr>
          <p:cNvSpPr txBox="1"/>
          <p:nvPr/>
        </p:nvSpPr>
        <p:spPr>
          <a:xfrm>
            <a:off x="11447445" y="2154966"/>
            <a:ext cx="803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ACD3E3-C8C2-9447-AF6B-581A6E4A1B33}"/>
              </a:ext>
            </a:extLst>
          </p:cNvPr>
          <p:cNvSpPr txBox="1"/>
          <p:nvPr/>
        </p:nvSpPr>
        <p:spPr>
          <a:xfrm>
            <a:off x="11448541" y="1058053"/>
            <a:ext cx="802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386A15FB-A627-7D44-8E7D-8279847F737C}"/>
              </a:ext>
            </a:extLst>
          </p:cNvPr>
          <p:cNvGraphicFramePr>
            <a:graphicFrameLocks noGrp="1"/>
          </p:cNvGraphicFramePr>
          <p:nvPr/>
        </p:nvGraphicFramePr>
        <p:xfrm>
          <a:off x="3965008" y="1626750"/>
          <a:ext cx="7895928" cy="960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601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199889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706018">
                  <a:extLst>
                    <a:ext uri="{9D8B030D-6E8A-4147-A177-3AD203B41FA5}">
                      <a16:colId xmlns:a16="http://schemas.microsoft.com/office/drawing/2014/main" val="133120731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199889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68601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38862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278130">
                <a:tc gridSpan="8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do not change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gridSpan="9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destination</a:t>
                      </a:r>
                      <a:endParaRPr lang="en-US" sz="18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gridSpan="15"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do not change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F7F7157C-B83D-9146-85F5-E1C2EA66A666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0E200D95-1161-5CB6-41FE-215BF60727FC}"/>
              </a:ext>
            </a:extLst>
          </p:cNvPr>
          <p:cNvGraphicFramePr>
            <a:graphicFrameLocks noGrp="1"/>
          </p:cNvGraphicFramePr>
          <p:nvPr/>
        </p:nvGraphicFramePr>
        <p:xfrm>
          <a:off x="3803149" y="3069098"/>
          <a:ext cx="7895928" cy="960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601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199889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706018">
                  <a:extLst>
                    <a:ext uri="{9D8B030D-6E8A-4147-A177-3AD203B41FA5}">
                      <a16:colId xmlns:a16="http://schemas.microsoft.com/office/drawing/2014/main" val="133120731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199889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68601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38862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278130">
                <a:tc gridSpan="8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all zero's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gridSpan="9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source</a:t>
                      </a:r>
                      <a:endParaRPr lang="en-US" sz="18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gridSpan="15"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all zero's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012E519E-E7AE-1185-95F9-A953D3621A15}"/>
              </a:ext>
            </a:extLst>
          </p:cNvPr>
          <p:cNvGraphicFramePr>
            <a:graphicFrameLocks noGrp="1"/>
          </p:cNvGraphicFramePr>
          <p:nvPr/>
        </p:nvGraphicFramePr>
        <p:xfrm>
          <a:off x="3841069" y="4277396"/>
          <a:ext cx="7895928" cy="960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601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199889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706018">
                  <a:extLst>
                    <a:ext uri="{9D8B030D-6E8A-4147-A177-3AD203B41FA5}">
                      <a16:colId xmlns:a16="http://schemas.microsoft.com/office/drawing/2014/main" val="133120731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199889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68601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38862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278130">
                <a:tc gridSpan="8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do not change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gridSpan="9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all zeros</a:t>
                      </a:r>
                      <a:endParaRPr lang="en-US" sz="18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gridSpan="15"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do not change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sp>
        <p:nvSpPr>
          <p:cNvPr id="38" name="TextBox 37">
            <a:extLst>
              <a:ext uri="{FF2B5EF4-FFF2-40B4-BE49-F238E27FC236}">
                <a16:creationId xmlns:a16="http://schemas.microsoft.com/office/drawing/2014/main" id="{F25BAC89-F9D4-F860-30C3-C9AAE75A1879}"/>
              </a:ext>
            </a:extLst>
          </p:cNvPr>
          <p:cNvSpPr txBox="1"/>
          <p:nvPr/>
        </p:nvSpPr>
        <p:spPr>
          <a:xfrm>
            <a:off x="428921" y="1115445"/>
            <a:ext cx="2652092" cy="7078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/>
              <a:t>Task: Insert source into destination</a:t>
            </a:r>
          </a:p>
        </p:txBody>
      </p:sp>
      <p:graphicFrame>
        <p:nvGraphicFramePr>
          <p:cNvPr id="40" name="Table 39">
            <a:extLst>
              <a:ext uri="{FF2B5EF4-FFF2-40B4-BE49-F238E27FC236}">
                <a16:creationId xmlns:a16="http://schemas.microsoft.com/office/drawing/2014/main" id="{B0397FC6-7EB3-E7F7-B7C3-A1925B048244}"/>
              </a:ext>
            </a:extLst>
          </p:cNvPr>
          <p:cNvGraphicFramePr>
            <a:graphicFrameLocks noGrp="1"/>
          </p:cNvGraphicFramePr>
          <p:nvPr/>
        </p:nvGraphicFramePr>
        <p:xfrm>
          <a:off x="3803149" y="5633005"/>
          <a:ext cx="7895928" cy="960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601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199889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706018">
                  <a:extLst>
                    <a:ext uri="{9D8B030D-6E8A-4147-A177-3AD203B41FA5}">
                      <a16:colId xmlns:a16="http://schemas.microsoft.com/office/drawing/2014/main" val="133120731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199889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68601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38862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278130">
                <a:tc gridSpan="8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do not change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gridSpan="9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source</a:t>
                      </a:r>
                      <a:endParaRPr lang="en-US" sz="18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gridSpan="15"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do not change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pSp>
        <p:nvGrpSpPr>
          <p:cNvPr id="4" name="Group 3">
            <a:extLst>
              <a:ext uri="{FF2B5EF4-FFF2-40B4-BE49-F238E27FC236}">
                <a16:creationId xmlns:a16="http://schemas.microsoft.com/office/drawing/2014/main" id="{2BCD4364-6378-74E2-A2B9-0779064B4DAD}"/>
              </a:ext>
            </a:extLst>
          </p:cNvPr>
          <p:cNvGrpSpPr/>
          <p:nvPr/>
        </p:nvGrpSpPr>
        <p:grpSpPr>
          <a:xfrm>
            <a:off x="1240673" y="5512121"/>
            <a:ext cx="10999989" cy="1126073"/>
            <a:chOff x="939114" y="5512121"/>
            <a:chExt cx="10999989" cy="1126073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4AE24B4-7453-30DD-5054-B269B914FAB2}"/>
                </a:ext>
              </a:extLst>
            </p:cNvPr>
            <p:cNvSpPr txBox="1"/>
            <p:nvPr/>
          </p:nvSpPr>
          <p:spPr>
            <a:xfrm>
              <a:off x="11135168" y="6268862"/>
              <a:ext cx="8039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defTabSz="685800"/>
              <a:r>
                <a:rPr lang="en-US" dirty="0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</a:p>
          </p:txBody>
        </p:sp>
        <p:sp>
          <p:nvSpPr>
            <p:cNvPr id="41" name="Bent Arrow 40">
              <a:extLst>
                <a:ext uri="{FF2B5EF4-FFF2-40B4-BE49-F238E27FC236}">
                  <a16:creationId xmlns:a16="http://schemas.microsoft.com/office/drawing/2014/main" id="{7D1E01D2-E747-0C6F-173F-3B6E22FEF9AB}"/>
                </a:ext>
              </a:extLst>
            </p:cNvPr>
            <p:cNvSpPr/>
            <p:nvPr/>
          </p:nvSpPr>
          <p:spPr>
            <a:xfrm flipV="1">
              <a:off x="939114" y="5512121"/>
              <a:ext cx="2032216" cy="1105467"/>
            </a:xfrm>
            <a:prstGeom prst="bentArrow">
              <a:avLst>
                <a:gd name="adj1" fmla="val 4937"/>
                <a:gd name="adj2" fmla="val 11124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C187F0DB-BF3F-D095-B915-3810177855ED}"/>
                </a:ext>
              </a:extLst>
            </p:cNvPr>
            <p:cNvSpPr txBox="1"/>
            <p:nvPr/>
          </p:nvSpPr>
          <p:spPr>
            <a:xfrm>
              <a:off x="1258856" y="5569769"/>
              <a:ext cx="121058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</a:rPr>
                <a:t>results in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E6CAEF7E-EB69-71DB-B351-D6307E1F4E6E}"/>
              </a:ext>
            </a:extLst>
          </p:cNvPr>
          <p:cNvGrpSpPr/>
          <p:nvPr/>
        </p:nvGrpSpPr>
        <p:grpSpPr>
          <a:xfrm>
            <a:off x="300972" y="3517439"/>
            <a:ext cx="11939690" cy="1987472"/>
            <a:chOff x="-587" y="3517439"/>
            <a:chExt cx="11939690" cy="1987472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D319A68-7317-4F46-51AB-2E51A51705BE}"/>
                </a:ext>
              </a:extLst>
            </p:cNvPr>
            <p:cNvSpPr txBox="1"/>
            <p:nvPr/>
          </p:nvSpPr>
          <p:spPr>
            <a:xfrm>
              <a:off x="127362" y="4797025"/>
              <a:ext cx="2652092" cy="70788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sz="2000" dirty="0" err="1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orr</a:t>
              </a:r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r1, r1, r2</a:t>
              </a:r>
            </a:p>
            <a:p>
              <a:pPr defTabSz="685800"/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 =   r1 | r2;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58B8F70-AC00-0BB2-2739-A0741837BFD8}"/>
                </a:ext>
              </a:extLst>
            </p:cNvPr>
            <p:cNvSpPr txBox="1"/>
            <p:nvPr/>
          </p:nvSpPr>
          <p:spPr>
            <a:xfrm>
              <a:off x="11135168" y="4815751"/>
              <a:ext cx="8039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defTabSz="685800"/>
              <a:r>
                <a:rPr lang="en-US" dirty="0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B0A366D-01D5-8195-82C9-AD53ABE4A12F}"/>
                </a:ext>
              </a:extLst>
            </p:cNvPr>
            <p:cNvSpPr txBox="1"/>
            <p:nvPr/>
          </p:nvSpPr>
          <p:spPr>
            <a:xfrm>
              <a:off x="11098344" y="3732596"/>
              <a:ext cx="802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defTabSz="685800"/>
              <a:r>
                <a:rPr lang="en-US" dirty="0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r2</a:t>
              </a:r>
            </a:p>
          </p:txBody>
        </p:sp>
        <p:sp>
          <p:nvSpPr>
            <p:cNvPr id="42" name="Left Brace 41">
              <a:extLst>
                <a:ext uri="{FF2B5EF4-FFF2-40B4-BE49-F238E27FC236}">
                  <a16:creationId xmlns:a16="http://schemas.microsoft.com/office/drawing/2014/main" id="{182934D3-4435-4100-64E4-332A18C3B469}"/>
                </a:ext>
              </a:extLst>
            </p:cNvPr>
            <p:cNvSpPr/>
            <p:nvPr/>
          </p:nvSpPr>
          <p:spPr>
            <a:xfrm>
              <a:off x="2736933" y="3626745"/>
              <a:ext cx="802578" cy="1712146"/>
            </a:xfrm>
            <a:prstGeom prst="leftBrace">
              <a:avLst>
                <a:gd name="adj1" fmla="val 8333"/>
                <a:gd name="adj2" fmla="val 77864"/>
              </a:avLst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C8375EC-0ADB-9DA2-94AC-BC48229D694F}"/>
                </a:ext>
              </a:extLst>
            </p:cNvPr>
            <p:cNvSpPr txBox="1"/>
            <p:nvPr/>
          </p:nvSpPr>
          <p:spPr>
            <a:xfrm>
              <a:off x="-587" y="3517439"/>
              <a:ext cx="2857466" cy="120032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70C0"/>
                  </a:solidFill>
                </a:rPr>
                <a:t>Approach </a:t>
              </a:r>
            </a:p>
            <a:p>
              <a:r>
                <a:rPr lang="en-US" dirty="0"/>
                <a:t>(1) isolate source field</a:t>
              </a:r>
            </a:p>
            <a:p>
              <a:r>
                <a:rPr lang="en-US" dirty="0"/>
                <a:t>(2) clear destination field</a:t>
              </a:r>
            </a:p>
            <a:p>
              <a:r>
                <a:rPr lang="en-US" dirty="0"/>
                <a:t>(3) Bitwise </a:t>
              </a:r>
              <a:r>
                <a:rPr lang="en-US" dirty="0">
                  <a:solidFill>
                    <a:srgbClr val="C00000"/>
                  </a:solidFill>
                </a:rPr>
                <a:t>or</a:t>
              </a:r>
              <a:r>
                <a:rPr lang="en-US" dirty="0"/>
                <a:t> together</a:t>
              </a:r>
            </a:p>
          </p:txBody>
        </p:sp>
      </p:grpSp>
      <p:sp>
        <p:nvSpPr>
          <p:cNvPr id="8" name="Down Arrow 7">
            <a:extLst>
              <a:ext uri="{FF2B5EF4-FFF2-40B4-BE49-F238E27FC236}">
                <a16:creationId xmlns:a16="http://schemas.microsoft.com/office/drawing/2014/main" id="{69C0C2E4-6285-6806-DDC0-8202D66FD346}"/>
              </a:ext>
            </a:extLst>
          </p:cNvPr>
          <p:cNvSpPr/>
          <p:nvPr/>
        </p:nvSpPr>
        <p:spPr>
          <a:xfrm rot="3917759">
            <a:off x="8824773" y="498931"/>
            <a:ext cx="246122" cy="2806043"/>
          </a:xfrm>
          <a:prstGeom prst="downArrow">
            <a:avLst>
              <a:gd name="adj1" fmla="val 19547"/>
              <a:gd name="adj2" fmla="val 4879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4860A2A3-F57C-4785-65B7-E8DE74AD02CF}"/>
              </a:ext>
            </a:extLst>
          </p:cNvPr>
          <p:cNvSpPr/>
          <p:nvPr/>
        </p:nvSpPr>
        <p:spPr>
          <a:xfrm>
            <a:off x="3110548" y="1345878"/>
            <a:ext cx="678402" cy="27520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A2681165-5C38-8608-8215-62482DD487C5}"/>
              </a:ext>
            </a:extLst>
          </p:cNvPr>
          <p:cNvGraphicFramePr>
            <a:graphicFrameLocks noGrp="1"/>
          </p:cNvGraphicFramePr>
          <p:nvPr/>
        </p:nvGraphicFramePr>
        <p:xfrm>
          <a:off x="683813" y="1918598"/>
          <a:ext cx="1857568" cy="152400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495351">
                  <a:extLst>
                    <a:ext uri="{9D8B030D-6E8A-4147-A177-3AD203B41FA5}">
                      <a16:colId xmlns:a16="http://schemas.microsoft.com/office/drawing/2014/main" val="3511017045"/>
                    </a:ext>
                  </a:extLst>
                </a:gridCol>
                <a:gridCol w="553401">
                  <a:extLst>
                    <a:ext uri="{9D8B030D-6E8A-4147-A177-3AD203B41FA5}">
                      <a16:colId xmlns:a16="http://schemas.microsoft.com/office/drawing/2014/main" val="3388057426"/>
                    </a:ext>
                  </a:extLst>
                </a:gridCol>
                <a:gridCol w="808816">
                  <a:extLst>
                    <a:ext uri="{9D8B030D-6E8A-4147-A177-3AD203B41FA5}">
                      <a16:colId xmlns:a16="http://schemas.microsoft.com/office/drawing/2014/main" val="972478886"/>
                    </a:ext>
                  </a:extLst>
                </a:gridCol>
              </a:tblGrid>
              <a:tr h="27781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</a:t>
                      </a:r>
                      <a:endParaRPr lang="en-US" sz="1400" b="1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</a:t>
                      </a:r>
                      <a:endParaRPr lang="en-US" sz="1400" b="1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 |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2881795"/>
                  </a:ext>
                </a:extLst>
              </a:tr>
              <a:tr h="25381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C00000"/>
                          </a:solidFill>
                        </a:rPr>
                        <a:t>0</a:t>
                      </a:r>
                      <a:endParaRPr lang="en-US" sz="1400" dirty="0">
                        <a:solidFill>
                          <a:srgbClr val="C0000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2C895B"/>
                          </a:solidFill>
                        </a:rPr>
                        <a:t>0</a:t>
                      </a:r>
                      <a:endParaRPr lang="en-US" sz="1400" dirty="0">
                        <a:solidFill>
                          <a:srgbClr val="2C895B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2C895B"/>
                          </a:solidFill>
                        </a:rPr>
                        <a:t>0</a:t>
                      </a:r>
                      <a:endParaRPr lang="en-US" sz="1400" dirty="0">
                        <a:solidFill>
                          <a:srgbClr val="2C895B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8923016"/>
                  </a:ext>
                </a:extLst>
              </a:tr>
              <a:tr h="25381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C00000"/>
                          </a:solidFill>
                        </a:rPr>
                        <a:t>0</a:t>
                      </a:r>
                      <a:endParaRPr lang="en-US" sz="1400" dirty="0">
                        <a:solidFill>
                          <a:srgbClr val="C0000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2C895B"/>
                          </a:solidFill>
                        </a:rPr>
                        <a:t>1</a:t>
                      </a:r>
                      <a:endParaRPr lang="en-US" sz="1400" dirty="0">
                        <a:solidFill>
                          <a:srgbClr val="2C895B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2C895B"/>
                          </a:solidFill>
                        </a:rPr>
                        <a:t>1</a:t>
                      </a:r>
                      <a:endParaRPr lang="en-US" sz="1400" dirty="0">
                        <a:solidFill>
                          <a:srgbClr val="2C895B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6352361"/>
                  </a:ext>
                </a:extLst>
              </a:tr>
              <a:tr h="25381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  <a:endParaRPr 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  <a:endParaRPr 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  <a:endParaRPr 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32298274"/>
                  </a:ext>
                </a:extLst>
              </a:tr>
              <a:tr h="25381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  <a:endParaRPr 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  <a:endParaRPr 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  <a:endParaRPr 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99856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0013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F1BC8-3915-3344-B67F-823AE999A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07" y="146914"/>
            <a:ext cx="10515600" cy="376962"/>
          </a:xfrm>
        </p:spPr>
        <p:txBody>
          <a:bodyPr/>
          <a:lstStyle/>
          <a:p>
            <a:pPr defTabSz="685800"/>
            <a:r>
              <a:rPr lang="en-US" sz="3200" dirty="0">
                <a:solidFill>
                  <a:srgbClr val="0070C0"/>
                </a:solidFill>
                <a:latin typeface="+mn-lt"/>
              </a:rPr>
              <a:t>Inserting Bitfields – Isolating the Source Field</a:t>
            </a:r>
            <a:endParaRPr lang="en-US" dirty="0">
              <a:solidFill>
                <a:srgbClr val="0070C0"/>
              </a:solidFill>
              <a:latin typeface="+mn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C9AF08-43E2-7444-9E88-CE8E9DE715FF}"/>
              </a:ext>
            </a:extLst>
          </p:cNvPr>
          <p:cNvSpPr txBox="1"/>
          <p:nvPr/>
        </p:nvSpPr>
        <p:spPr>
          <a:xfrm>
            <a:off x="11000008" y="5461983"/>
            <a:ext cx="803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ACD3E3-C8C2-9447-AF6B-581A6E4A1B33}"/>
              </a:ext>
            </a:extLst>
          </p:cNvPr>
          <p:cNvSpPr txBox="1"/>
          <p:nvPr/>
        </p:nvSpPr>
        <p:spPr>
          <a:xfrm>
            <a:off x="10906415" y="2681469"/>
            <a:ext cx="802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7F7157C-B83D-9146-85F5-E1C2EA66A666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36257E04-D904-211F-DDBA-5AABEA1FC12F}"/>
              </a:ext>
            </a:extLst>
          </p:cNvPr>
          <p:cNvGraphicFramePr>
            <a:graphicFrameLocks noGrp="1"/>
          </p:cNvGraphicFramePr>
          <p:nvPr/>
        </p:nvGraphicFramePr>
        <p:xfrm>
          <a:off x="3341616" y="5384262"/>
          <a:ext cx="7889376" cy="4826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543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482678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53DE7264-BFCB-A9B7-D0D9-A06164535CCF}"/>
              </a:ext>
            </a:extLst>
          </p:cNvPr>
          <p:cNvGraphicFramePr>
            <a:graphicFrameLocks noGrp="1"/>
          </p:cNvGraphicFramePr>
          <p:nvPr/>
        </p:nvGraphicFramePr>
        <p:xfrm>
          <a:off x="3351342" y="1879408"/>
          <a:ext cx="7889376" cy="11835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543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700874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15</a:t>
                      </a: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482678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3BCF4748-CACB-C674-0A48-6219406C9462}"/>
              </a:ext>
            </a:extLst>
          </p:cNvPr>
          <p:cNvSpPr txBox="1"/>
          <p:nvPr/>
        </p:nvSpPr>
        <p:spPr>
          <a:xfrm>
            <a:off x="342160" y="4260877"/>
            <a:ext cx="2999456" cy="22467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defTabSz="685800"/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isolate source field</a:t>
            </a:r>
          </a:p>
          <a:p>
            <a:pPr defTabSz="685800"/>
            <a:endParaRPr lang="en-US" sz="2000" dirty="0">
              <a:solidFill>
                <a:prstClr val="black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685800"/>
            <a:r>
              <a:rPr lang="en-US" sz="2000" dirty="0" err="1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lsl</a:t>
            </a:r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r2, r0, 24</a:t>
            </a:r>
          </a:p>
          <a:p>
            <a:pPr defTabSz="685800"/>
            <a:r>
              <a:rPr lang="en-US" sz="2000" dirty="0" err="1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lsr</a:t>
            </a:r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r2, r2, 8</a:t>
            </a:r>
          </a:p>
          <a:p>
            <a:pPr defTabSz="685800"/>
            <a:endParaRPr lang="en-US" sz="2000" dirty="0">
              <a:solidFill>
                <a:prstClr val="black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685800"/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 = r0 &lt;&lt; 24;</a:t>
            </a:r>
          </a:p>
          <a:p>
            <a:pPr defTabSz="685800"/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 = r2 &gt;&gt; 8;</a:t>
            </a:r>
          </a:p>
        </p:txBody>
      </p:sp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B79E29A1-7445-F980-9FFB-E14123C7F14D}"/>
              </a:ext>
            </a:extLst>
          </p:cNvPr>
          <p:cNvGraphicFramePr>
            <a:graphicFrameLocks noGrp="1"/>
          </p:cNvGraphicFramePr>
          <p:nvPr/>
        </p:nvGraphicFramePr>
        <p:xfrm>
          <a:off x="3351342" y="930883"/>
          <a:ext cx="7889366" cy="960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4543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390516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38862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278130">
                <a:tc gridSpan="23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other bits 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9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source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7A0B4F62-BC98-F7B2-AD87-F2BC295215C5}"/>
              </a:ext>
            </a:extLst>
          </p:cNvPr>
          <p:cNvGraphicFramePr>
            <a:graphicFrameLocks noGrp="1"/>
          </p:cNvGraphicFramePr>
          <p:nvPr/>
        </p:nvGraphicFramePr>
        <p:xfrm>
          <a:off x="3383585" y="4043894"/>
          <a:ext cx="7847395" cy="960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6915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198634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701587">
                  <a:extLst>
                    <a:ext uri="{9D8B030D-6E8A-4147-A177-3AD203B41FA5}">
                      <a16:colId xmlns:a16="http://schemas.microsoft.com/office/drawing/2014/main" val="1331207316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198634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66915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38862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278130">
                <a:tc gridSpan="8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all zero's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gridSpan="9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source</a:t>
                      </a:r>
                      <a:endParaRPr lang="en-US" sz="18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gridSpan="15"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all zero's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sp>
        <p:nvSpPr>
          <p:cNvPr id="38" name="TextBox 37">
            <a:extLst>
              <a:ext uri="{FF2B5EF4-FFF2-40B4-BE49-F238E27FC236}">
                <a16:creationId xmlns:a16="http://schemas.microsoft.com/office/drawing/2014/main" id="{0BA75BB1-3034-A61A-C672-56B27B7212CA}"/>
              </a:ext>
            </a:extLst>
          </p:cNvPr>
          <p:cNvSpPr txBox="1"/>
          <p:nvPr/>
        </p:nvSpPr>
        <p:spPr>
          <a:xfrm>
            <a:off x="10916143" y="1521050"/>
            <a:ext cx="802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B8833D0-C807-5678-F29B-756FD0291E21}"/>
              </a:ext>
            </a:extLst>
          </p:cNvPr>
          <p:cNvSpPr txBox="1"/>
          <p:nvPr/>
        </p:nvSpPr>
        <p:spPr>
          <a:xfrm>
            <a:off x="10977705" y="4633474"/>
            <a:ext cx="803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</a:p>
        </p:txBody>
      </p:sp>
    </p:spTree>
    <p:extLst>
      <p:ext uri="{BB962C8B-B14F-4D97-AF65-F5344CB8AC3E}">
        <p14:creationId xmlns:p14="http://schemas.microsoft.com/office/powerpoint/2010/main" val="2904523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3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F1BC8-3915-3344-B67F-823AE999A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07" y="146914"/>
            <a:ext cx="10515600" cy="376962"/>
          </a:xfrm>
        </p:spPr>
        <p:txBody>
          <a:bodyPr/>
          <a:lstStyle/>
          <a:p>
            <a:pPr defTabSz="685800"/>
            <a:r>
              <a:rPr lang="en-US" sz="3200" dirty="0">
                <a:solidFill>
                  <a:srgbClr val="0070C0"/>
                </a:solidFill>
                <a:latin typeface="+mn-lt"/>
              </a:rPr>
              <a:t>Inserting Bitfields – Clearing the Destination Field</a:t>
            </a:r>
            <a:endParaRPr lang="en-US" dirty="0">
              <a:solidFill>
                <a:srgbClr val="0070C0"/>
              </a:solidFill>
              <a:latin typeface="+mn-lt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7F7157C-B83D-9146-85F5-E1C2EA66A666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D319A68-7317-4F46-51AB-2E51A51705BE}"/>
              </a:ext>
            </a:extLst>
          </p:cNvPr>
          <p:cNvSpPr txBox="1"/>
          <p:nvPr/>
        </p:nvSpPr>
        <p:spPr>
          <a:xfrm>
            <a:off x="676227" y="3965458"/>
            <a:ext cx="2652092" cy="7078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defTabSz="685800"/>
            <a:r>
              <a:rPr lang="en-US" sz="2000" dirty="0" err="1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lsl</a:t>
            </a:r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r1, r1, 8</a:t>
            </a:r>
          </a:p>
          <a:p>
            <a:pPr defTabSz="685800"/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= r1 &lt;&lt; 8;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58B8F70-AC00-0BB2-2739-A0741837BFD8}"/>
              </a:ext>
            </a:extLst>
          </p:cNvPr>
          <p:cNvSpPr txBox="1"/>
          <p:nvPr/>
        </p:nvSpPr>
        <p:spPr>
          <a:xfrm>
            <a:off x="11195621" y="1169570"/>
            <a:ext cx="803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B0A366D-01D5-8195-82C9-AD53ABE4A12F}"/>
              </a:ext>
            </a:extLst>
          </p:cNvPr>
          <p:cNvSpPr txBox="1"/>
          <p:nvPr/>
        </p:nvSpPr>
        <p:spPr>
          <a:xfrm>
            <a:off x="11137352" y="3070738"/>
            <a:ext cx="802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r3</a:t>
            </a:r>
          </a:p>
        </p:txBody>
      </p: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2C75D99F-A91E-5C70-6A25-1EF86ED885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7186726"/>
              </p:ext>
            </p:extLst>
          </p:nvPr>
        </p:nvGraphicFramePr>
        <p:xfrm>
          <a:off x="3501590" y="2982852"/>
          <a:ext cx="7889376" cy="4826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543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482678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BB361561-0742-3A5E-67DC-D502E78248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270935"/>
              </p:ext>
            </p:extLst>
          </p:nvPr>
        </p:nvGraphicFramePr>
        <p:xfrm>
          <a:off x="3501590" y="1797342"/>
          <a:ext cx="7889376" cy="4826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543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482678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EF3969F7-6ABD-2695-0948-524E3BF617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8557331"/>
              </p:ext>
            </p:extLst>
          </p:nvPr>
        </p:nvGraphicFramePr>
        <p:xfrm>
          <a:off x="3583065" y="5970837"/>
          <a:ext cx="7889376" cy="4826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543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482678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0B5FCC9D-913C-D252-A13F-31013F9A1FDD}"/>
              </a:ext>
            </a:extLst>
          </p:cNvPr>
          <p:cNvSpPr txBox="1"/>
          <p:nvPr/>
        </p:nvSpPr>
        <p:spPr>
          <a:xfrm>
            <a:off x="11071021" y="3950069"/>
            <a:ext cx="802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464FE56-0743-3E22-21BC-372AABC3567C}"/>
              </a:ext>
            </a:extLst>
          </p:cNvPr>
          <p:cNvSpPr txBox="1"/>
          <p:nvPr/>
        </p:nvSpPr>
        <p:spPr>
          <a:xfrm>
            <a:off x="11124939" y="6048002"/>
            <a:ext cx="802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</a:p>
        </p:txBody>
      </p:sp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2A013BEA-FC90-9DFC-098F-51E0AE9E52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6052871"/>
              </p:ext>
            </p:extLst>
          </p:nvPr>
        </p:nvGraphicFramePr>
        <p:xfrm>
          <a:off x="3678425" y="4941646"/>
          <a:ext cx="7895928" cy="960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601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199889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706018">
                  <a:extLst>
                    <a:ext uri="{9D8B030D-6E8A-4147-A177-3AD203B41FA5}">
                      <a16:colId xmlns:a16="http://schemas.microsoft.com/office/drawing/2014/main" val="133120731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199889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68601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38862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278130">
                <a:tc gridSpan="8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do not change   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gridSpan="9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all zeros</a:t>
                      </a:r>
                      <a:endParaRPr lang="en-US" sz="18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gridSpan="15"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do not change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aphicFrame>
        <p:nvGraphicFramePr>
          <p:cNvPr id="38" name="Table 37">
            <a:extLst>
              <a:ext uri="{FF2B5EF4-FFF2-40B4-BE49-F238E27FC236}">
                <a16:creationId xmlns:a16="http://schemas.microsoft.com/office/drawing/2014/main" id="{9841834C-6ECD-CA62-7EEA-2264CDB48E44}"/>
              </a:ext>
            </a:extLst>
          </p:cNvPr>
          <p:cNvGraphicFramePr>
            <a:graphicFrameLocks noGrp="1"/>
          </p:cNvGraphicFramePr>
          <p:nvPr/>
        </p:nvGraphicFramePr>
        <p:xfrm>
          <a:off x="3576513" y="743300"/>
          <a:ext cx="7895928" cy="960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601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199889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706018">
                  <a:extLst>
                    <a:ext uri="{9D8B030D-6E8A-4147-A177-3AD203B41FA5}">
                      <a16:colId xmlns:a16="http://schemas.microsoft.com/office/drawing/2014/main" val="133120731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199889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68601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38862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278130">
                <a:tc gridSpan="8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do not change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gridSpan="9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destination</a:t>
                      </a:r>
                      <a:endParaRPr lang="en-US" sz="18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gridSpan="15"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do not change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sp>
        <p:nvSpPr>
          <p:cNvPr id="41" name="TextBox 40">
            <a:extLst>
              <a:ext uri="{FF2B5EF4-FFF2-40B4-BE49-F238E27FC236}">
                <a16:creationId xmlns:a16="http://schemas.microsoft.com/office/drawing/2014/main" id="{17596539-25D1-11B0-9F10-0F8D9EDB2526}"/>
              </a:ext>
            </a:extLst>
          </p:cNvPr>
          <p:cNvSpPr txBox="1"/>
          <p:nvPr/>
        </p:nvSpPr>
        <p:spPr>
          <a:xfrm>
            <a:off x="11172934" y="1867968"/>
            <a:ext cx="803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18840AB-B5F3-5394-6306-E452C88E5818}"/>
              </a:ext>
            </a:extLst>
          </p:cNvPr>
          <p:cNvSpPr txBox="1"/>
          <p:nvPr/>
        </p:nvSpPr>
        <p:spPr>
          <a:xfrm>
            <a:off x="214131" y="2232601"/>
            <a:ext cx="3026633" cy="132343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defTabSz="685800"/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clear the destination field</a:t>
            </a:r>
          </a:p>
          <a:p>
            <a:pPr defTabSz="685800"/>
            <a:r>
              <a:rPr lang="en-US" sz="2000" dirty="0" err="1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ror</a:t>
            </a:r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  r1, r1, 24</a:t>
            </a:r>
          </a:p>
          <a:p>
            <a:pPr defTabSz="685800"/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r1=(r1&gt;&gt;24)|(r1&lt;&lt;8);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692A915D-8D70-C031-B278-3AE26378FA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3543489"/>
              </p:ext>
            </p:extLst>
          </p:nvPr>
        </p:nvGraphicFramePr>
        <p:xfrm>
          <a:off x="3508142" y="3894263"/>
          <a:ext cx="7889376" cy="4826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543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185930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307156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482678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BBFA41FA-A1B9-01B0-497B-163C404924B1}"/>
              </a:ext>
            </a:extLst>
          </p:cNvPr>
          <p:cNvSpPr txBox="1"/>
          <p:nvPr/>
        </p:nvSpPr>
        <p:spPr>
          <a:xfrm>
            <a:off x="214131" y="5575376"/>
            <a:ext cx="3287459" cy="7078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defTabSz="685800"/>
            <a:r>
              <a:rPr lang="en-US" sz="2000" dirty="0" err="1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ror</a:t>
            </a:r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r1, r1, 16</a:t>
            </a:r>
          </a:p>
          <a:p>
            <a:pPr defTabSz="685800"/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r1= (r1&gt;&gt;16)|(r1&lt;&lt;16);</a:t>
            </a:r>
          </a:p>
        </p:txBody>
      </p:sp>
    </p:spTree>
    <p:extLst>
      <p:ext uri="{BB962C8B-B14F-4D97-AF65-F5344CB8AC3E}">
        <p14:creationId xmlns:p14="http://schemas.microsoft.com/office/powerpoint/2010/main" val="2110760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33" grpId="0" animBg="1"/>
      <p:bldP spid="37" grpId="0"/>
      <p:bldP spid="26" grpId="0"/>
      <p:bldP spid="46" grpId="0"/>
      <p:bldP spid="42" grpId="0" animBg="1"/>
      <p:bldP spid="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E960F-E153-BC4E-92A0-E2C597B3FE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739" y="236789"/>
            <a:ext cx="10515600" cy="381731"/>
          </a:xfrm>
        </p:spPr>
        <p:txBody>
          <a:bodyPr/>
          <a:lstStyle/>
          <a:p>
            <a:r>
              <a:rPr lang="en-US" dirty="0"/>
              <a:t>Bitwise Not (vs Boolean Not)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829F31ED-4932-F04F-BC67-17FC2AD31B5E}"/>
              </a:ext>
            </a:extLst>
          </p:cNvPr>
          <p:cNvGraphicFramePr>
            <a:graphicFrameLocks noGrp="1"/>
          </p:cNvGraphicFramePr>
          <p:nvPr/>
        </p:nvGraphicFramePr>
        <p:xfrm>
          <a:off x="5946530" y="319794"/>
          <a:ext cx="2657111" cy="14335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1022">
                  <a:extLst>
                    <a:ext uri="{9D8B030D-6E8A-4147-A177-3AD203B41FA5}">
                      <a16:colId xmlns:a16="http://schemas.microsoft.com/office/drawing/2014/main" val="3511017045"/>
                    </a:ext>
                  </a:extLst>
                </a:gridCol>
                <a:gridCol w="1596089">
                  <a:extLst>
                    <a:ext uri="{9D8B030D-6E8A-4147-A177-3AD203B41FA5}">
                      <a16:colId xmlns:a16="http://schemas.microsoft.com/office/drawing/2014/main" val="972478886"/>
                    </a:ext>
                  </a:extLst>
                </a:gridCol>
              </a:tblGrid>
              <a:tr h="519108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~a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2881795"/>
                  </a:ext>
                </a:extLst>
              </a:tr>
              <a:tr h="39246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8923016"/>
                  </a:ext>
                </a:extLst>
              </a:tr>
              <a:tr h="39246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6352361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DF453FD8-CF3E-4F4E-A0AE-635064E505B7}"/>
              </a:ext>
            </a:extLst>
          </p:cNvPr>
          <p:cNvSpPr/>
          <p:nvPr/>
        </p:nvSpPr>
        <p:spPr>
          <a:xfrm>
            <a:off x="2715179" y="826196"/>
            <a:ext cx="2903360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>
            <a:spAutoFit/>
          </a:bodyPr>
          <a:lstStyle/>
          <a:p>
            <a:pPr marL="0" indent="0" algn="ctr">
              <a:buNone/>
            </a:pPr>
            <a:r>
              <a:rPr lang="en-US" sz="24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 C</a:t>
            </a:r>
          </a:p>
          <a:p>
            <a:pPr marL="0" indent="0" algn="ctr">
              <a:buNone/>
            </a:pPr>
            <a:r>
              <a:rPr lang="en-US" sz="24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output = ~a;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6EE3CFA-0603-6E4A-85AD-4760EA76FADC}"/>
              </a:ext>
            </a:extLst>
          </p:cNvPr>
          <p:cNvSpPr txBox="1"/>
          <p:nvPr/>
        </p:nvSpPr>
        <p:spPr>
          <a:xfrm>
            <a:off x="1071846" y="-117479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D6A54F8-791B-DC49-BC3C-D9517061BEB6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3" name="Content Placeholder 1">
            <a:extLst>
              <a:ext uri="{FF2B5EF4-FFF2-40B4-BE49-F238E27FC236}">
                <a16:creationId xmlns:a16="http://schemas.microsoft.com/office/drawing/2014/main" id="{B5AD994C-DE5C-40F7-FC0B-FA508E7C81B2}"/>
              </a:ext>
            </a:extLst>
          </p:cNvPr>
          <p:cNvSpPr txBox="1">
            <a:spLocks/>
          </p:cNvSpPr>
          <p:nvPr/>
        </p:nvSpPr>
        <p:spPr>
          <a:xfrm>
            <a:off x="1164211" y="4502216"/>
            <a:ext cx="9815159" cy="4574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Boolean operators 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act on the entire value not the individual bits</a:t>
            </a:r>
          </a:p>
        </p:txBody>
      </p:sp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ACCED94F-1A47-96BA-DC5B-981E156A0CB6}"/>
              </a:ext>
            </a:extLst>
          </p:cNvPr>
          <p:cNvGraphicFramePr>
            <a:graphicFrameLocks noGrp="1"/>
          </p:cNvGraphicFramePr>
          <p:nvPr/>
        </p:nvGraphicFramePr>
        <p:xfrm>
          <a:off x="1549117" y="3493261"/>
          <a:ext cx="8377382" cy="837904"/>
        </p:xfrm>
        <a:graphic>
          <a:graphicData uri="http://schemas.openxmlformats.org/drawingml/2006/table">
            <a:tbl>
              <a:tblPr firstRow="1" firstCol="1" lastRow="1" lastCol="1" bandRow="1" bandCol="1"/>
              <a:tblGrid>
                <a:gridCol w="22813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749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203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00698">
                  <a:extLst>
                    <a:ext uri="{9D8B030D-6E8A-4147-A177-3AD203B41FA5}">
                      <a16:colId xmlns:a16="http://schemas.microsoft.com/office/drawing/2014/main" val="2674773951"/>
                    </a:ext>
                  </a:extLst>
                </a:gridCol>
              </a:tblGrid>
              <a:tr h="26527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Arial"/>
                          <a:cs typeface="Calibri"/>
                        </a:rPr>
                        <a:t>Meaning</a:t>
                      </a:r>
                      <a:endParaRPr lang="en-US" sz="2200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8759" marB="875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Operator</a:t>
                      </a:r>
                      <a:endParaRPr lang="en-US" sz="2200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8759" marB="875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Operator </a:t>
                      </a:r>
                      <a:endParaRPr lang="en-US" sz="2200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8759" marB="875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Meaning </a:t>
                      </a:r>
                      <a:endParaRPr lang="en-US" sz="2200" dirty="0">
                        <a:solidFill>
                          <a:schemeClr val="bg1"/>
                        </a:solidFill>
                        <a:effectLst/>
                        <a:latin typeface="+mn-lt"/>
                        <a:ea typeface="Arial"/>
                        <a:cs typeface="Times New Roman"/>
                      </a:endParaRPr>
                    </a:p>
                  </a:txBody>
                  <a:tcPr marL="71950" marR="71950" marT="8759" marB="875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40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Boolean NOT</a:t>
                      </a:r>
                      <a:endParaRPr lang="en-US" sz="2200" b="0" i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!b</a:t>
                      </a:r>
                      <a:endParaRPr lang="en-US" sz="2200" b="0" i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~b</a:t>
                      </a:r>
                      <a:endParaRPr lang="en-US" sz="2200" b="0" i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Bitwise NOT</a:t>
                      </a: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7534099"/>
                  </a:ext>
                </a:extLst>
              </a:tr>
            </a:tbl>
          </a:graphicData>
        </a:graphic>
      </p:graphicFrame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ADE8C9C1-0FFE-E8F5-2F27-610FD858DC30}"/>
              </a:ext>
            </a:extLst>
          </p:cNvPr>
          <p:cNvGraphicFramePr>
            <a:graphicFrameLocks noGrp="1"/>
          </p:cNvGraphicFramePr>
          <p:nvPr/>
        </p:nvGraphicFramePr>
        <p:xfrm>
          <a:off x="2069237" y="1960978"/>
          <a:ext cx="7754586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5662">
                  <a:extLst>
                    <a:ext uri="{9D8B030D-6E8A-4147-A177-3AD203B41FA5}">
                      <a16:colId xmlns:a16="http://schemas.microsoft.com/office/drawing/2014/main" val="1499634112"/>
                    </a:ext>
                  </a:extLst>
                </a:gridCol>
                <a:gridCol w="63889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2621"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Bitwise Not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C89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621"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number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0101 1010 0101 1010 1111 0000 1001 0110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621"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~number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1010 0101 1010 0101 0000 1111 0110 1001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8619494"/>
                  </a:ext>
                </a:extLst>
              </a:tr>
            </a:tbl>
          </a:graphicData>
        </a:graphic>
      </p:graphicFrame>
      <p:graphicFrame>
        <p:nvGraphicFramePr>
          <p:cNvPr id="36" name="Table 35">
            <a:extLst>
              <a:ext uri="{FF2B5EF4-FFF2-40B4-BE49-F238E27FC236}">
                <a16:creationId xmlns:a16="http://schemas.microsoft.com/office/drawing/2014/main" id="{D166A869-B4FC-CFDA-3654-6BD96EF0D36D}"/>
              </a:ext>
            </a:extLst>
          </p:cNvPr>
          <p:cNvGraphicFramePr>
            <a:graphicFrameLocks noGrp="1"/>
          </p:cNvGraphicFramePr>
          <p:nvPr/>
        </p:nvGraphicFramePr>
        <p:xfrm>
          <a:off x="1279385" y="5134271"/>
          <a:ext cx="9252394" cy="15417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6449">
                  <a:extLst>
                    <a:ext uri="{9D8B030D-6E8A-4147-A177-3AD203B41FA5}">
                      <a16:colId xmlns:a16="http://schemas.microsoft.com/office/drawing/2014/main" val="1133527851"/>
                    </a:ext>
                  </a:extLst>
                </a:gridCol>
                <a:gridCol w="16018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641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13917">
                <a:tc>
                  <a:txBody>
                    <a:bodyPr/>
                    <a:lstStyle/>
                    <a:p>
                      <a:pPr algn="ctr"/>
                      <a:r>
                        <a:rPr lang="en-US" sz="22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Type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Operation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C89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3917"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bitwise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~0x01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1111 1111 1111 1111 1111 1111 1111 1110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3917"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Boolean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!0x01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0000 0000 0000 0000 0000 0000 0000 0000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38" name="Group 37">
            <a:extLst>
              <a:ext uri="{FF2B5EF4-FFF2-40B4-BE49-F238E27FC236}">
                <a16:creationId xmlns:a16="http://schemas.microsoft.com/office/drawing/2014/main" id="{342D2FCD-97BE-A5EB-C2D0-99F3F389BDD1}"/>
              </a:ext>
            </a:extLst>
          </p:cNvPr>
          <p:cNvGrpSpPr/>
          <p:nvPr/>
        </p:nvGrpSpPr>
        <p:grpSpPr>
          <a:xfrm>
            <a:off x="9332601" y="156259"/>
            <a:ext cx="1467068" cy="1597043"/>
            <a:chOff x="446267" y="3841563"/>
            <a:chExt cx="1467068" cy="1597043"/>
          </a:xfrm>
        </p:grpSpPr>
        <p:sp>
          <p:nvSpPr>
            <p:cNvPr id="39" name="~ 1100…">
              <a:extLst>
                <a:ext uri="{FF2B5EF4-FFF2-40B4-BE49-F238E27FC236}">
                  <a16:creationId xmlns:a16="http://schemas.microsoft.com/office/drawing/2014/main" id="{E0886689-CDAA-AB33-BA65-7932F1B9166F}"/>
                </a:ext>
              </a:extLst>
            </p:cNvPr>
            <p:cNvSpPr txBox="1"/>
            <p:nvPr/>
          </p:nvSpPr>
          <p:spPr>
            <a:xfrm>
              <a:off x="494002" y="4228018"/>
              <a:ext cx="1371598" cy="1210588"/>
            </a:xfrm>
            <a:prstGeom prst="rect">
              <a:avLst/>
            </a:prstGeom>
            <a:ln w="63500">
              <a:solidFill>
                <a:schemeClr val="accent1"/>
              </a:solidFill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anchor="ctr">
              <a:spAutoFit/>
            </a:bodyPr>
            <a:lstStyle/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dirty="0">
                  <a:solidFill>
                    <a:srgbClr val="FF0000"/>
                  </a:solidFill>
                </a:rPr>
                <a:t>~</a:t>
              </a:r>
              <a:r>
                <a:rPr sz="2400" dirty="0"/>
                <a:t> </a:t>
              </a:r>
              <a:r>
                <a:rPr sz="2400" dirty="0">
                  <a:solidFill>
                    <a:srgbClr val="F37440"/>
                  </a:solidFill>
                </a:rPr>
                <a:t>1</a:t>
              </a:r>
              <a:r>
                <a:rPr sz="2400" dirty="0">
                  <a:solidFill>
                    <a:schemeClr val="accent1"/>
                  </a:solidFill>
                </a:rPr>
                <a:t>1</a:t>
              </a:r>
              <a:r>
                <a:rPr sz="2400" dirty="0">
                  <a:solidFill>
                    <a:srgbClr val="00B050"/>
                  </a:solidFill>
                </a:rPr>
                <a:t>0</a:t>
              </a:r>
              <a:r>
                <a:rPr sz="2400" dirty="0">
                  <a:solidFill>
                    <a:srgbClr val="FF0000"/>
                  </a:solidFill>
                </a:rPr>
                <a:t>0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dirty="0"/>
                <a:t>  </a:t>
              </a:r>
              <a:r>
                <a:rPr sz="2400" dirty="0">
                  <a:solidFill>
                    <a:srgbClr val="F37440"/>
                  </a:solidFill>
                </a:rPr>
                <a:t>-</a:t>
              </a:r>
              <a:r>
                <a:rPr sz="2400" dirty="0">
                  <a:solidFill>
                    <a:schemeClr val="accent1"/>
                  </a:solidFill>
                </a:rPr>
                <a:t>-</a:t>
              </a:r>
              <a:r>
                <a:rPr sz="2400" dirty="0">
                  <a:solidFill>
                    <a:srgbClr val="00B050"/>
                  </a:solidFill>
                </a:rPr>
                <a:t>-</a:t>
              </a:r>
              <a:r>
                <a:rPr sz="2400" dirty="0">
                  <a:solidFill>
                    <a:srgbClr val="FF0000"/>
                  </a:solidFill>
                </a:rPr>
                <a:t>-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dirty="0"/>
                <a:t>  </a:t>
              </a:r>
              <a:r>
                <a:rPr sz="2400" dirty="0">
                  <a:solidFill>
                    <a:srgbClr val="F37440"/>
                  </a:solidFill>
                </a:rPr>
                <a:t>0</a:t>
              </a:r>
              <a:r>
                <a:rPr sz="2400" dirty="0">
                  <a:solidFill>
                    <a:schemeClr val="accent1"/>
                  </a:solidFill>
                </a:rPr>
                <a:t>0</a:t>
              </a:r>
              <a:r>
                <a:rPr sz="2400" dirty="0">
                  <a:solidFill>
                    <a:srgbClr val="00B050"/>
                  </a:solidFill>
                </a:rPr>
                <a:t>1</a:t>
              </a:r>
              <a:r>
                <a:rPr sz="2400" dirty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C8E4E60-FCA2-614C-F64F-A48BA3FCB222}"/>
                </a:ext>
              </a:extLst>
            </p:cNvPr>
            <p:cNvSpPr txBox="1"/>
            <p:nvPr/>
          </p:nvSpPr>
          <p:spPr>
            <a:xfrm>
              <a:off x="446267" y="3841563"/>
              <a:ext cx="14670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Bitwise NOT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57645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F1BC8-3915-3344-B67F-823AE999A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35" y="590710"/>
            <a:ext cx="11829215" cy="376962"/>
          </a:xfrm>
        </p:spPr>
        <p:txBody>
          <a:bodyPr/>
          <a:lstStyle/>
          <a:p>
            <a:pPr defTabSz="685800"/>
            <a:r>
              <a:rPr lang="en-US" sz="3200" dirty="0">
                <a:solidFill>
                  <a:srgbClr val="0070C0"/>
                </a:solidFill>
                <a:latin typeface="+mn-lt"/>
              </a:rPr>
              <a:t>Inserting Bitfields – </a:t>
            </a:r>
            <a:br>
              <a:rPr lang="en-US" sz="3200" dirty="0">
                <a:solidFill>
                  <a:srgbClr val="0070C0"/>
                </a:solidFill>
                <a:latin typeface="+mn-lt"/>
              </a:rPr>
            </a:br>
            <a:r>
              <a:rPr lang="en-US" sz="3200" dirty="0">
                <a:solidFill>
                  <a:srgbClr val="0070C0"/>
                </a:solidFill>
                <a:latin typeface="+mn-lt"/>
              </a:rPr>
              <a:t>	Combining Isolated Source and Cleared Destination</a:t>
            </a:r>
            <a:endParaRPr lang="en-US" dirty="0">
              <a:solidFill>
                <a:srgbClr val="0070C0"/>
              </a:solidFill>
              <a:latin typeface="+mn-lt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7F7157C-B83D-9146-85F5-E1C2EA66A666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aphicFrame>
        <p:nvGraphicFramePr>
          <p:cNvPr id="30" name="Table 29">
            <a:extLst>
              <a:ext uri="{FF2B5EF4-FFF2-40B4-BE49-F238E27FC236}">
                <a16:creationId xmlns:a16="http://schemas.microsoft.com/office/drawing/2014/main" id="{9E021A45-255C-C5FA-6160-0EEB81BCD6AE}"/>
              </a:ext>
            </a:extLst>
          </p:cNvPr>
          <p:cNvGraphicFramePr>
            <a:graphicFrameLocks noGrp="1"/>
          </p:cNvGraphicFramePr>
          <p:nvPr/>
        </p:nvGraphicFramePr>
        <p:xfrm>
          <a:off x="3497824" y="5943768"/>
          <a:ext cx="7889376" cy="4826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543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482678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pSp>
        <p:nvGrpSpPr>
          <p:cNvPr id="4" name="Group 3">
            <a:extLst>
              <a:ext uri="{FF2B5EF4-FFF2-40B4-BE49-F238E27FC236}">
                <a16:creationId xmlns:a16="http://schemas.microsoft.com/office/drawing/2014/main" id="{EE3F202D-EC81-A481-511C-B1C4E35987EC}"/>
              </a:ext>
            </a:extLst>
          </p:cNvPr>
          <p:cNvGrpSpPr/>
          <p:nvPr/>
        </p:nvGrpSpPr>
        <p:grpSpPr>
          <a:xfrm>
            <a:off x="509080" y="5700778"/>
            <a:ext cx="11316784" cy="1015663"/>
            <a:chOff x="509080" y="5700778"/>
            <a:chExt cx="11316784" cy="1015663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1B40DDB-CD93-E976-F644-14DF569DB052}"/>
                </a:ext>
              </a:extLst>
            </p:cNvPr>
            <p:cNvSpPr txBox="1"/>
            <p:nvPr/>
          </p:nvSpPr>
          <p:spPr>
            <a:xfrm>
              <a:off x="509080" y="5700778"/>
              <a:ext cx="2652092" cy="101566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inserted field</a:t>
              </a:r>
            </a:p>
            <a:p>
              <a:pPr defTabSz="685800"/>
              <a:r>
                <a:rPr lang="en-US" sz="2000" dirty="0" err="1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orr</a:t>
              </a:r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r1, r1, r0</a:t>
              </a:r>
            </a:p>
            <a:p>
              <a:pPr defTabSz="685800"/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 = r1 | r0;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7464FE56-0743-3E22-21BC-372AABC3567C}"/>
                </a:ext>
              </a:extLst>
            </p:cNvPr>
            <p:cNvSpPr txBox="1"/>
            <p:nvPr/>
          </p:nvSpPr>
          <p:spPr>
            <a:xfrm>
              <a:off x="11023025" y="6039332"/>
              <a:ext cx="802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defTabSz="685800"/>
              <a:r>
                <a:rPr lang="en-US" dirty="0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4CD48813-83CE-22FC-3FC7-5D35A1C07434}"/>
              </a:ext>
            </a:extLst>
          </p:cNvPr>
          <p:cNvSpPr txBox="1"/>
          <p:nvPr/>
        </p:nvSpPr>
        <p:spPr>
          <a:xfrm>
            <a:off x="11139386" y="2407139"/>
            <a:ext cx="803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</a:p>
        </p:txBody>
      </p:sp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C1CBB0E6-6F46-5547-4D96-9986F97C2654}"/>
              </a:ext>
            </a:extLst>
          </p:cNvPr>
          <p:cNvGraphicFramePr>
            <a:graphicFrameLocks noGrp="1"/>
          </p:cNvGraphicFramePr>
          <p:nvPr/>
        </p:nvGraphicFramePr>
        <p:xfrm>
          <a:off x="3480994" y="2329418"/>
          <a:ext cx="7889376" cy="4826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543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482678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aphicFrame>
        <p:nvGraphicFramePr>
          <p:cNvPr id="38" name="Table 37">
            <a:extLst>
              <a:ext uri="{FF2B5EF4-FFF2-40B4-BE49-F238E27FC236}">
                <a16:creationId xmlns:a16="http://schemas.microsoft.com/office/drawing/2014/main" id="{1D6BFDDF-4787-1FEB-375B-B603552E683E}"/>
              </a:ext>
            </a:extLst>
          </p:cNvPr>
          <p:cNvGraphicFramePr>
            <a:graphicFrameLocks noGrp="1"/>
          </p:cNvGraphicFramePr>
          <p:nvPr/>
        </p:nvGraphicFramePr>
        <p:xfrm>
          <a:off x="3522963" y="989050"/>
          <a:ext cx="7847395" cy="960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6915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198634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701587">
                  <a:extLst>
                    <a:ext uri="{9D8B030D-6E8A-4147-A177-3AD203B41FA5}">
                      <a16:colId xmlns:a16="http://schemas.microsoft.com/office/drawing/2014/main" val="1331207316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198634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66915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38862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278130">
                <a:tc gridSpan="8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all zero's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gridSpan="9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source</a:t>
                      </a:r>
                      <a:endParaRPr lang="en-US" sz="18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gridSpan="15"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all zero's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sp>
        <p:nvSpPr>
          <p:cNvPr id="40" name="TextBox 39">
            <a:extLst>
              <a:ext uri="{FF2B5EF4-FFF2-40B4-BE49-F238E27FC236}">
                <a16:creationId xmlns:a16="http://schemas.microsoft.com/office/drawing/2014/main" id="{5EC5AE57-2895-B11D-46D1-4DD424CDA229}"/>
              </a:ext>
            </a:extLst>
          </p:cNvPr>
          <p:cNvSpPr txBox="1"/>
          <p:nvPr/>
        </p:nvSpPr>
        <p:spPr>
          <a:xfrm>
            <a:off x="11117083" y="1578630"/>
            <a:ext cx="803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</a:p>
        </p:txBody>
      </p:sp>
      <p:graphicFrame>
        <p:nvGraphicFramePr>
          <p:cNvPr id="41" name="Table 40">
            <a:extLst>
              <a:ext uri="{FF2B5EF4-FFF2-40B4-BE49-F238E27FC236}">
                <a16:creationId xmlns:a16="http://schemas.microsoft.com/office/drawing/2014/main" id="{97CA150A-1CE8-7F9D-92D4-DF8B8320373C}"/>
              </a:ext>
            </a:extLst>
          </p:cNvPr>
          <p:cNvGraphicFramePr>
            <a:graphicFrameLocks noGrp="1"/>
          </p:cNvGraphicFramePr>
          <p:nvPr/>
        </p:nvGraphicFramePr>
        <p:xfrm>
          <a:off x="3535069" y="4217086"/>
          <a:ext cx="7889376" cy="4826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543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482678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aphicFrame>
        <p:nvGraphicFramePr>
          <p:cNvPr id="44" name="Table 43">
            <a:extLst>
              <a:ext uri="{FF2B5EF4-FFF2-40B4-BE49-F238E27FC236}">
                <a16:creationId xmlns:a16="http://schemas.microsoft.com/office/drawing/2014/main" id="{60EC9384-ECE8-E07B-664A-95A8A1466091}"/>
              </a:ext>
            </a:extLst>
          </p:cNvPr>
          <p:cNvGraphicFramePr>
            <a:graphicFrameLocks noGrp="1"/>
          </p:cNvGraphicFramePr>
          <p:nvPr/>
        </p:nvGraphicFramePr>
        <p:xfrm>
          <a:off x="3535069" y="3074870"/>
          <a:ext cx="7895928" cy="960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601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199889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706018">
                  <a:extLst>
                    <a:ext uri="{9D8B030D-6E8A-4147-A177-3AD203B41FA5}">
                      <a16:colId xmlns:a16="http://schemas.microsoft.com/office/drawing/2014/main" val="133120731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199889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68601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38862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278130">
                <a:tc gridSpan="8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do not change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gridSpan="9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all zeros</a:t>
                      </a:r>
                      <a:endParaRPr lang="en-US" sz="18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gridSpan="15"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do not change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sp>
        <p:nvSpPr>
          <p:cNvPr id="47" name="TextBox 46">
            <a:extLst>
              <a:ext uri="{FF2B5EF4-FFF2-40B4-BE49-F238E27FC236}">
                <a16:creationId xmlns:a16="http://schemas.microsoft.com/office/drawing/2014/main" id="{4728ADE4-5350-71B7-2380-F0612D17E3E6}"/>
              </a:ext>
            </a:extLst>
          </p:cNvPr>
          <p:cNvSpPr txBox="1"/>
          <p:nvPr/>
        </p:nvSpPr>
        <p:spPr>
          <a:xfrm>
            <a:off x="509080" y="1870149"/>
            <a:ext cx="2652092" cy="4001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defTabSz="685800"/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isolated source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6D49CD7-BB53-4AE6-095E-4DA6920016A3}"/>
              </a:ext>
            </a:extLst>
          </p:cNvPr>
          <p:cNvGrpSpPr/>
          <p:nvPr/>
        </p:nvGrpSpPr>
        <p:grpSpPr>
          <a:xfrm>
            <a:off x="509080" y="3681047"/>
            <a:ext cx="11418697" cy="946655"/>
            <a:chOff x="509080" y="3681047"/>
            <a:chExt cx="11418697" cy="946655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F574378-C527-D7B7-3A40-D7BDDCAB283E}"/>
                </a:ext>
              </a:extLst>
            </p:cNvPr>
            <p:cNvSpPr txBox="1"/>
            <p:nvPr/>
          </p:nvSpPr>
          <p:spPr>
            <a:xfrm>
              <a:off x="11124938" y="3709239"/>
              <a:ext cx="802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defTabSz="685800"/>
              <a:r>
                <a:rPr lang="en-US" dirty="0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3834A91-64BC-EF3C-611A-FC64F57B769D}"/>
                </a:ext>
              </a:extLst>
            </p:cNvPr>
            <p:cNvSpPr txBox="1"/>
            <p:nvPr/>
          </p:nvSpPr>
          <p:spPr>
            <a:xfrm>
              <a:off x="11124938" y="4258370"/>
              <a:ext cx="802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defTabSz="685800"/>
              <a:r>
                <a:rPr lang="en-US" dirty="0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D9DDF8D9-3833-0FC0-BBF1-86C635C65869}"/>
                </a:ext>
              </a:extLst>
            </p:cNvPr>
            <p:cNvSpPr txBox="1"/>
            <p:nvPr/>
          </p:nvSpPr>
          <p:spPr>
            <a:xfrm>
              <a:off x="509080" y="3681047"/>
              <a:ext cx="2652092" cy="70788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field cleared in destination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909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Content Placeholder 33">
            <a:extLst>
              <a:ext uri="{FF2B5EF4-FFF2-40B4-BE49-F238E27FC236}">
                <a16:creationId xmlns:a16="http://schemas.microsoft.com/office/drawing/2014/main" id="{29317958-51BF-F94C-90A6-CA15736F45B3}"/>
              </a:ext>
            </a:extLst>
          </p:cNvPr>
          <p:cNvSpPr txBox="1">
            <a:spLocks/>
          </p:cNvSpPr>
          <p:nvPr/>
        </p:nvSpPr>
        <p:spPr>
          <a:xfrm>
            <a:off x="1354821" y="3849871"/>
            <a:ext cx="9348803" cy="14667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  <a:cs typeface="Courier New" panose="02070309020205020404" pitchFamily="49" charset="0"/>
              </a:rPr>
              <a:t>Isolate a field: </a:t>
            </a:r>
            <a:r>
              <a:rPr lang="en-US" dirty="0"/>
              <a:t>Use </a:t>
            </a:r>
            <a:r>
              <a:rPr lang="en-US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lsr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lsl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rot </a:t>
            </a:r>
            <a:r>
              <a:rPr lang="en-US" dirty="0"/>
              <a:t> to get a field surrounded by zeros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graphicFrame>
        <p:nvGraphicFramePr>
          <p:cNvPr id="43" name="Table 42">
            <a:extLst>
              <a:ext uri="{FF2B5EF4-FFF2-40B4-BE49-F238E27FC236}">
                <a16:creationId xmlns:a16="http://schemas.microsoft.com/office/drawing/2014/main" id="{9416EDD2-6ABC-E54C-AA9D-C725A5F047B7}"/>
              </a:ext>
            </a:extLst>
          </p:cNvPr>
          <p:cNvGraphicFramePr>
            <a:graphicFrameLocks noGrp="1"/>
          </p:cNvGraphicFramePr>
          <p:nvPr/>
        </p:nvGraphicFramePr>
        <p:xfrm>
          <a:off x="1597047" y="4286719"/>
          <a:ext cx="7313186" cy="3612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8297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056833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3428056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</a:tblGrid>
              <a:tr h="361267">
                <a:tc>
                  <a:txBody>
                    <a:bodyPr/>
                    <a:lstStyle/>
                    <a:p>
                      <a:pPr algn="ctr"/>
                      <a:r>
                        <a:rPr lang="en-US" sz="160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0 0 0 0 0 0 0 0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i="1" dirty="0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source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0 0 0 0 0 0 0 0 0 0 0 0 0 0 0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398F1BC8-3915-3344-B67F-823AE999A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164" y="52592"/>
            <a:ext cx="10515600" cy="492774"/>
          </a:xfrm>
        </p:spPr>
        <p:txBody>
          <a:bodyPr/>
          <a:lstStyle/>
          <a:p>
            <a:pPr defTabSz="685800"/>
            <a:r>
              <a:rPr lang="en-US" sz="3200" dirty="0">
                <a:solidFill>
                  <a:srgbClr val="0070C0"/>
                </a:solidFill>
                <a:latin typeface="+mn-lt"/>
              </a:rPr>
              <a:t>Masking Summary</a:t>
            </a:r>
            <a:endParaRPr lang="en-US" dirty="0">
              <a:solidFill>
                <a:srgbClr val="0070C0"/>
              </a:solidFill>
              <a:latin typeface="+mn-lt"/>
            </a:endParaRPr>
          </a:p>
        </p:txBody>
      </p:sp>
      <p:sp>
        <p:nvSpPr>
          <p:cNvPr id="32" name="Content Placeholder 31">
            <a:extLst>
              <a:ext uri="{FF2B5EF4-FFF2-40B4-BE49-F238E27FC236}">
                <a16:creationId xmlns:a16="http://schemas.microsoft.com/office/drawing/2014/main" id="{5A415BB2-1609-D24E-835F-93AF9B6E576F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1341102" y="545365"/>
            <a:ext cx="9348803" cy="1541089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  <a:cs typeface="Courier New" panose="02070309020205020404" pitchFamily="49" charset="0"/>
              </a:rPr>
              <a:t>Select a field: </a:t>
            </a:r>
            <a:r>
              <a:rPr lang="en-US" dirty="0"/>
              <a:t>Use 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 </a:t>
            </a:r>
            <a:r>
              <a:rPr lang="en-US" dirty="0">
                <a:solidFill>
                  <a:schemeClr val="tx2"/>
                </a:solidFill>
                <a:cs typeface="Courier New" panose="02070309020205020404" pitchFamily="49" charset="0"/>
              </a:rPr>
              <a:t>with </a:t>
            </a:r>
            <a:r>
              <a:rPr lang="en-US" dirty="0"/>
              <a:t>a </a:t>
            </a:r>
            <a:r>
              <a:rPr lang="en-US" dirty="0">
                <a:solidFill>
                  <a:schemeClr val="accent1"/>
                </a:solidFill>
              </a:rPr>
              <a:t>mask</a:t>
            </a:r>
            <a:r>
              <a:rPr lang="en-US" dirty="0"/>
              <a:t> of one's surrounded by zero's to select the bits that have a 1 in the mask, all other bits will be set to zero  </a:t>
            </a:r>
          </a:p>
        </p:txBody>
      </p:sp>
      <p:sp>
        <p:nvSpPr>
          <p:cNvPr id="34" name="Content Placeholder 33">
            <a:extLst>
              <a:ext uri="{FF2B5EF4-FFF2-40B4-BE49-F238E27FC236}">
                <a16:creationId xmlns:a16="http://schemas.microsoft.com/office/drawing/2014/main" id="{4BF1AE16-E845-614A-B584-32BB3474827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354821" y="2168868"/>
            <a:ext cx="9348803" cy="1612710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  <a:cs typeface="Courier New" panose="02070309020205020404" pitchFamily="49" charset="0"/>
              </a:rPr>
              <a:t>Clear a field: </a:t>
            </a:r>
            <a:r>
              <a:rPr lang="en-US" dirty="0"/>
              <a:t>Use 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 </a:t>
            </a:r>
            <a:r>
              <a:rPr lang="en-US" dirty="0">
                <a:solidFill>
                  <a:schemeClr val="tx2"/>
                </a:solidFill>
                <a:cs typeface="Courier New" panose="02070309020205020404" pitchFamily="49" charset="0"/>
              </a:rPr>
              <a:t>with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/>
              <a:t>a mask of zero's surrounded by one's to select the bits that have a 1 in the mask, all other bits will be set to zero  </a:t>
            </a:r>
          </a:p>
        </p:txBody>
      </p: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45EEB3F7-0EBA-2D4B-9DD1-F6402E91B22C}"/>
              </a:ext>
            </a:extLst>
          </p:cNvPr>
          <p:cNvGraphicFramePr>
            <a:graphicFrameLocks noGrp="1"/>
          </p:cNvGraphicFramePr>
          <p:nvPr/>
        </p:nvGraphicFramePr>
        <p:xfrm>
          <a:off x="1677539" y="3270616"/>
          <a:ext cx="7318462" cy="4445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9615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058318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3430529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</a:tblGrid>
              <a:tr h="444567">
                <a:tc>
                  <a:txBody>
                    <a:bodyPr/>
                    <a:lstStyle/>
                    <a:p>
                      <a:pPr algn="ctr"/>
                      <a:r>
                        <a:rPr lang="en-US" sz="160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1 1 1 1 1 1 1 1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0 0 0 0 0 0 0 0 0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1 1 1 1 1 1 1 1 1 1 1 1 1 1 1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F7F7157C-B83D-9146-85F5-E1C2EA66A666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aphicFrame>
        <p:nvGraphicFramePr>
          <p:cNvPr id="33" name="Table 32">
            <a:extLst>
              <a:ext uri="{FF2B5EF4-FFF2-40B4-BE49-F238E27FC236}">
                <a16:creationId xmlns:a16="http://schemas.microsoft.com/office/drawing/2014/main" id="{71EC8726-1E3A-384B-B514-C776C05FCEA5}"/>
              </a:ext>
            </a:extLst>
          </p:cNvPr>
          <p:cNvGraphicFramePr>
            <a:graphicFrameLocks noGrp="1"/>
          </p:cNvGraphicFramePr>
          <p:nvPr/>
        </p:nvGraphicFramePr>
        <p:xfrm>
          <a:off x="1663820" y="1558225"/>
          <a:ext cx="7318462" cy="4445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9615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058318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3430529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</a:tblGrid>
              <a:tr h="444567">
                <a:tc>
                  <a:txBody>
                    <a:bodyPr/>
                    <a:lstStyle/>
                    <a:p>
                      <a:pPr algn="ctr"/>
                      <a:r>
                        <a:rPr lang="en-US" sz="160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0 0 0 0 0 0 0 0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1 1 1 1 1 1 1 1 1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0 0 0 0 0 0 0 0 0 0 0 0 0 0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sp>
        <p:nvSpPr>
          <p:cNvPr id="35" name="TextBox 34">
            <a:extLst>
              <a:ext uri="{FF2B5EF4-FFF2-40B4-BE49-F238E27FC236}">
                <a16:creationId xmlns:a16="http://schemas.microsoft.com/office/drawing/2014/main" id="{45C46431-4972-664C-B663-C7D911FD423F}"/>
              </a:ext>
            </a:extLst>
          </p:cNvPr>
          <p:cNvSpPr txBox="1"/>
          <p:nvPr/>
        </p:nvSpPr>
        <p:spPr>
          <a:xfrm>
            <a:off x="3039839" y="1253820"/>
            <a:ext cx="35012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selects this field when used with and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EA8E442-5C12-A34A-9B5F-EEACA9A7AB5B}"/>
              </a:ext>
            </a:extLst>
          </p:cNvPr>
          <p:cNvSpPr txBox="1"/>
          <p:nvPr/>
        </p:nvSpPr>
        <p:spPr>
          <a:xfrm>
            <a:off x="8982282" y="1638183"/>
            <a:ext cx="15408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selection mask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8A280B41-CDC2-EF48-AB80-11C39594BF41}"/>
              </a:ext>
            </a:extLst>
          </p:cNvPr>
          <p:cNvGrpSpPr/>
          <p:nvPr/>
        </p:nvGrpSpPr>
        <p:grpSpPr>
          <a:xfrm>
            <a:off x="3813597" y="2917492"/>
            <a:ext cx="6926844" cy="744684"/>
            <a:chOff x="2854047" y="3444499"/>
            <a:chExt cx="6926844" cy="744684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8B82803-BE70-104C-8D08-699D1D2ADC1A}"/>
                </a:ext>
              </a:extLst>
            </p:cNvPr>
            <p:cNvSpPr txBox="1"/>
            <p:nvPr/>
          </p:nvSpPr>
          <p:spPr>
            <a:xfrm>
              <a:off x="7999634" y="3850629"/>
              <a:ext cx="178125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0070C0"/>
                  </a:solidFill>
                </a:rPr>
                <a:t>clear a field mask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9CD90056-643F-6F44-852B-3A2155EF8833}"/>
                </a:ext>
              </a:extLst>
            </p:cNvPr>
            <p:cNvSpPr txBox="1"/>
            <p:nvPr/>
          </p:nvSpPr>
          <p:spPr>
            <a:xfrm>
              <a:off x="2854047" y="3444499"/>
              <a:ext cx="340990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0070C0"/>
                  </a:solidFill>
                </a:rPr>
                <a:t>clears this field when used with and</a:t>
              </a: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4ED736E9-8134-6145-B03E-3DA73C51D379}"/>
              </a:ext>
            </a:extLst>
          </p:cNvPr>
          <p:cNvSpPr txBox="1"/>
          <p:nvPr/>
        </p:nvSpPr>
        <p:spPr>
          <a:xfrm>
            <a:off x="1515814" y="4855554"/>
            <a:ext cx="2980303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0070C0"/>
                </a:solidFill>
              </a:rPr>
              <a:t>lsl</a:t>
            </a:r>
            <a:r>
              <a:rPr lang="en-US" dirty="0">
                <a:solidFill>
                  <a:srgbClr val="0070C0"/>
                </a:solidFill>
              </a:rPr>
              <a:t> to get this edge into </a:t>
            </a:r>
            <a:r>
              <a:rPr lang="en-US" dirty="0" err="1">
                <a:solidFill>
                  <a:srgbClr val="0070C0"/>
                </a:solidFill>
              </a:rPr>
              <a:t>msb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45" name="Up Arrow 44">
            <a:extLst>
              <a:ext uri="{FF2B5EF4-FFF2-40B4-BE49-F238E27FC236}">
                <a16:creationId xmlns:a16="http://schemas.microsoft.com/office/drawing/2014/main" id="{FF961785-3B68-C843-8EEE-02B25104BF39}"/>
              </a:ext>
            </a:extLst>
          </p:cNvPr>
          <p:cNvSpPr/>
          <p:nvPr/>
        </p:nvSpPr>
        <p:spPr>
          <a:xfrm>
            <a:off x="3347750" y="4666209"/>
            <a:ext cx="85952" cy="189346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2358462-52EB-0748-B8A9-2255EAABD25B}"/>
              </a:ext>
            </a:extLst>
          </p:cNvPr>
          <p:cNvSpPr txBox="1"/>
          <p:nvPr/>
        </p:nvSpPr>
        <p:spPr>
          <a:xfrm>
            <a:off x="5034353" y="4855554"/>
            <a:ext cx="2864887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0070C0"/>
                </a:solidFill>
              </a:rPr>
              <a:t>lsr</a:t>
            </a:r>
            <a:r>
              <a:rPr lang="en-US" dirty="0">
                <a:solidFill>
                  <a:srgbClr val="0070C0"/>
                </a:solidFill>
              </a:rPr>
              <a:t> to get this edge into </a:t>
            </a:r>
            <a:r>
              <a:rPr lang="en-US" dirty="0" err="1">
                <a:solidFill>
                  <a:srgbClr val="0070C0"/>
                </a:solidFill>
              </a:rPr>
              <a:t>lsb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47" name="Up Arrow 46">
            <a:extLst>
              <a:ext uri="{FF2B5EF4-FFF2-40B4-BE49-F238E27FC236}">
                <a16:creationId xmlns:a16="http://schemas.microsoft.com/office/drawing/2014/main" id="{E64C4E31-8781-DA42-9695-5BEA139198A7}"/>
              </a:ext>
            </a:extLst>
          </p:cNvPr>
          <p:cNvSpPr/>
          <p:nvPr/>
        </p:nvSpPr>
        <p:spPr>
          <a:xfrm>
            <a:off x="5419114" y="4666208"/>
            <a:ext cx="85952" cy="189346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ontent Placeholder 33">
            <a:extLst>
              <a:ext uri="{FF2B5EF4-FFF2-40B4-BE49-F238E27FC236}">
                <a16:creationId xmlns:a16="http://schemas.microsoft.com/office/drawing/2014/main" id="{78B704C8-03C1-D193-EC1E-04E1E730776E}"/>
              </a:ext>
            </a:extLst>
          </p:cNvPr>
          <p:cNvSpPr txBox="1">
            <a:spLocks/>
          </p:cNvSpPr>
          <p:nvPr/>
        </p:nvSpPr>
        <p:spPr>
          <a:xfrm>
            <a:off x="1354821" y="5350151"/>
            <a:ext cx="9348803" cy="14667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  <a:cs typeface="Courier New" panose="02070309020205020404" pitchFamily="49" charset="0"/>
              </a:rPr>
              <a:t>Insert a field: </a:t>
            </a:r>
            <a:r>
              <a:rPr lang="en-US" dirty="0"/>
              <a:t>Use </a:t>
            </a:r>
            <a:r>
              <a:rPr lang="en-US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orr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/>
              <a:t>with fields surrounded by zeros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A916B8D3-83AE-807A-07CC-4C9634C4E773}"/>
              </a:ext>
            </a:extLst>
          </p:cNvPr>
          <p:cNvGraphicFramePr>
            <a:graphicFrameLocks noGrp="1"/>
          </p:cNvGraphicFramePr>
          <p:nvPr/>
        </p:nvGraphicFramePr>
        <p:xfrm>
          <a:off x="1597047" y="5786999"/>
          <a:ext cx="7313186" cy="3612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8297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056833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3428056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</a:tblGrid>
              <a:tr h="361267">
                <a:tc>
                  <a:txBody>
                    <a:bodyPr/>
                    <a:lstStyle/>
                    <a:p>
                      <a:pPr algn="ctr"/>
                      <a:r>
                        <a:rPr lang="en-US" sz="160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0 0 0 0 0 0 0 0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i="1" dirty="0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source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0 0 0 0 0 0 0 0 0 0 0 0 0 0 0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8A54AABB-621C-4548-77AF-AF741103982C}"/>
              </a:ext>
            </a:extLst>
          </p:cNvPr>
          <p:cNvGraphicFramePr>
            <a:graphicFrameLocks noGrp="1"/>
          </p:cNvGraphicFramePr>
          <p:nvPr/>
        </p:nvGraphicFramePr>
        <p:xfrm>
          <a:off x="1597047" y="6301962"/>
          <a:ext cx="7313186" cy="3612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8297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056833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3428056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</a:tblGrid>
              <a:tr h="361267">
                <a:tc>
                  <a:txBody>
                    <a:bodyPr/>
                    <a:lstStyle/>
                    <a:p>
                      <a:pPr algn="ctr"/>
                      <a:r>
                        <a:rPr lang="en-US" sz="160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Keep these bits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0 0 0 0 0 0 0 0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Keep these bits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74940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B8CBA84-1E26-CB4C-98CF-5F6C6FF84ED6}"/>
              </a:ext>
            </a:extLst>
          </p:cNvPr>
          <p:cNvSpPr/>
          <p:nvPr/>
        </p:nvSpPr>
        <p:spPr>
          <a:xfrm>
            <a:off x="368688" y="814410"/>
            <a:ext cx="7491055" cy="271279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EC43241F-E0E6-B27C-B439-BCFC3576609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316943" y="2996097"/>
            <a:ext cx="3819335" cy="673515"/>
          </a:xfrm>
        </p:spPr>
        <p:txBody>
          <a:bodyPr/>
          <a:lstStyle/>
          <a:p>
            <a:r>
              <a:rPr lang="en-US" sz="2400" dirty="0"/>
              <a:t>A </a:t>
            </a:r>
            <a:r>
              <a:rPr lang="en-US" sz="2400" b="1" dirty="0">
                <a:solidFill>
                  <a:srgbClr val="0070C0"/>
                </a:solidFill>
              </a:rPr>
              <a:t>bitwise NOT </a:t>
            </a:r>
            <a:r>
              <a:rPr lang="en-US" sz="2400" dirty="0"/>
              <a:t>operation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546DEBE-41EE-0849-A5D7-0919F47F5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6" y="79997"/>
            <a:ext cx="11431201" cy="715294"/>
          </a:xfrm>
        </p:spPr>
        <p:txBody>
          <a:bodyPr/>
          <a:lstStyle/>
          <a:p>
            <a:r>
              <a:rPr lang="en-US" dirty="0"/>
              <a:t>MVN (not)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F536E2-9EEC-AF41-92B0-57674F47B4E8}"/>
              </a:ext>
            </a:extLst>
          </p:cNvPr>
          <p:cNvSpPr txBox="1"/>
          <p:nvPr/>
        </p:nvSpPr>
        <p:spPr>
          <a:xfrm>
            <a:off x="505866" y="940177"/>
            <a:ext cx="3481315" cy="28854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solidFill>
                  <a:srgbClr val="0070C0"/>
                </a:solidFill>
                <a:latin typeface="Consolas"/>
                <a:ea typeface="Calibri"/>
                <a:cs typeface="Calibri"/>
              </a:rPr>
              <a:t>mvn</a:t>
            </a:r>
            <a:r>
              <a:rPr lang="en-US" sz="2400" b="1" dirty="0">
                <a:solidFill>
                  <a:srgbClr val="0070C0"/>
                </a:solidFill>
                <a:latin typeface="Consolas"/>
                <a:ea typeface="Calibri"/>
                <a:cs typeface="Calibri"/>
              </a:rPr>
              <a:t>	r0, r1</a:t>
            </a:r>
            <a:endParaRPr lang="en-US" sz="2400" b="1" dirty="0">
              <a:solidFill>
                <a:srgbClr val="0070C0"/>
              </a:solidFill>
              <a:latin typeface="Arial"/>
              <a:ea typeface="Arial"/>
              <a:cs typeface="Calibri"/>
            </a:endParaRPr>
          </a:p>
          <a:p>
            <a:endParaRPr lang="en-US" dirty="0"/>
          </a:p>
          <a:p>
            <a:endParaRPr lang="en-US" dirty="0"/>
          </a:p>
          <a:p>
            <a:pPr>
              <a:lnSpc>
                <a:spcPct val="115000"/>
              </a:lnSpc>
              <a:tabLst>
                <a:tab pos="342900" algn="l"/>
                <a:tab pos="1600200" algn="l"/>
              </a:tabLst>
            </a:pPr>
            <a:r>
              <a:rPr lang="en-US" dirty="0">
                <a:solidFill>
                  <a:srgbClr val="000000"/>
                </a:solidFill>
                <a:latin typeface="Consolas"/>
                <a:ea typeface="Calibri"/>
                <a:cs typeface="Calibri"/>
              </a:rPr>
              <a:t>// Copies all 32 bits </a:t>
            </a:r>
          </a:p>
          <a:p>
            <a:pPr>
              <a:lnSpc>
                <a:spcPct val="115000"/>
              </a:lnSpc>
              <a:tabLst>
                <a:tab pos="342900" algn="l"/>
                <a:tab pos="1600200" algn="l"/>
              </a:tabLst>
            </a:pPr>
            <a:r>
              <a:rPr lang="en-US" dirty="0">
                <a:solidFill>
                  <a:srgbClr val="000000"/>
                </a:solidFill>
                <a:latin typeface="Consolas"/>
                <a:ea typeface="Calibri"/>
                <a:cs typeface="Calibri"/>
              </a:rPr>
              <a:t>// of the value held </a:t>
            </a:r>
          </a:p>
          <a:p>
            <a:pPr>
              <a:lnSpc>
                <a:spcPct val="115000"/>
              </a:lnSpc>
              <a:tabLst>
                <a:tab pos="342900" algn="l"/>
                <a:tab pos="1600200" algn="l"/>
              </a:tabLst>
            </a:pPr>
            <a:r>
              <a:rPr lang="en-US" dirty="0">
                <a:solidFill>
                  <a:srgbClr val="000000"/>
                </a:solidFill>
                <a:latin typeface="Consolas"/>
                <a:ea typeface="Calibri"/>
                <a:cs typeface="Calibri"/>
              </a:rPr>
              <a:t>// in register r1 into</a:t>
            </a:r>
          </a:p>
          <a:p>
            <a:pPr>
              <a:lnSpc>
                <a:spcPct val="115000"/>
              </a:lnSpc>
              <a:tabLst>
                <a:tab pos="342900" algn="l"/>
                <a:tab pos="1600200" algn="l"/>
              </a:tabLst>
            </a:pPr>
            <a:r>
              <a:rPr lang="en-US" dirty="0">
                <a:solidFill>
                  <a:srgbClr val="000000"/>
                </a:solidFill>
                <a:latin typeface="Consolas"/>
                <a:ea typeface="Calibri"/>
                <a:cs typeface="Calibri"/>
              </a:rPr>
              <a:t>// the register r0</a:t>
            </a:r>
          </a:p>
          <a:p>
            <a:pPr>
              <a:lnSpc>
                <a:spcPct val="115000"/>
              </a:lnSpc>
              <a:tabLst>
                <a:tab pos="342900" algn="l"/>
                <a:tab pos="1600200" algn="l"/>
              </a:tabLst>
            </a:pPr>
            <a:r>
              <a:rPr lang="en-US" dirty="0">
                <a:solidFill>
                  <a:srgbClr val="000000"/>
                </a:solidFill>
                <a:latin typeface="Consolas"/>
                <a:ea typeface="Arial"/>
                <a:cs typeface="Calibri"/>
              </a:rPr>
              <a:t>// then does a bitwise NOT</a:t>
            </a:r>
            <a:endParaRPr lang="en-US" dirty="0">
              <a:solidFill>
                <a:srgbClr val="000000"/>
              </a:solidFill>
              <a:latin typeface="Arial"/>
              <a:ea typeface="Arial"/>
              <a:cs typeface="Calibri"/>
            </a:endParaRPr>
          </a:p>
          <a:p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AEBA90A-8AB4-AC47-B31A-2897D784A621}"/>
              </a:ext>
            </a:extLst>
          </p:cNvPr>
          <p:cNvGrpSpPr/>
          <p:nvPr/>
        </p:nvGrpSpPr>
        <p:grpSpPr>
          <a:xfrm>
            <a:off x="4315867" y="940177"/>
            <a:ext cx="3185716" cy="2392678"/>
            <a:chOff x="4571444" y="2209800"/>
            <a:chExt cx="3185716" cy="2392678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411193E-CA21-8D4C-9F18-5B309B67C483}"/>
                </a:ext>
              </a:extLst>
            </p:cNvPr>
            <p:cNvSpPr/>
            <p:nvPr/>
          </p:nvSpPr>
          <p:spPr>
            <a:xfrm>
              <a:off x="4571445" y="3980926"/>
              <a:ext cx="3185715" cy="62155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5000"/>
                </a:lnSpc>
              </a:pPr>
              <a:r>
                <a:rPr lang="en-US" sz="2800" dirty="0">
                  <a:solidFill>
                    <a:srgbClr val="000000"/>
                  </a:solidFill>
                  <a:ea typeface="Arial"/>
                </a:rPr>
                <a:t>register r0</a:t>
              </a:r>
              <a:endParaRPr lang="en-US" sz="2800" dirty="0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7" name="Down Arrow 6">
              <a:extLst>
                <a:ext uri="{FF2B5EF4-FFF2-40B4-BE49-F238E27FC236}">
                  <a16:creationId xmlns:a16="http://schemas.microsoft.com/office/drawing/2014/main" id="{D0B55AD1-BB85-2D4F-BDCB-FDCC41EF5897}"/>
                </a:ext>
              </a:extLst>
            </p:cNvPr>
            <p:cNvSpPr/>
            <p:nvPr/>
          </p:nvSpPr>
          <p:spPr>
            <a:xfrm>
              <a:off x="5834351" y="3032895"/>
              <a:ext cx="689377" cy="791321"/>
            </a:xfrm>
            <a:prstGeom prst="downArrow">
              <a:avLst/>
            </a:prstGeom>
            <a:solidFill>
              <a:srgbClr val="0070C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440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395A527-0B7E-0D48-81AE-38D45AC08C16}"/>
                </a:ext>
              </a:extLst>
            </p:cNvPr>
            <p:cNvSpPr/>
            <p:nvPr/>
          </p:nvSpPr>
          <p:spPr>
            <a:xfrm>
              <a:off x="4571444" y="2209800"/>
              <a:ext cx="3185715" cy="62155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800" dirty="0">
                  <a:solidFill>
                    <a:srgbClr val="000000"/>
                  </a:solidFill>
                  <a:ea typeface="Arial"/>
                </a:rPr>
                <a:t>r</a:t>
              </a:r>
              <a:r>
                <a:rPr lang="en-US" sz="2800" dirty="0">
                  <a:solidFill>
                    <a:srgbClr val="000000"/>
                  </a:solidFill>
                  <a:effectLst/>
                  <a:ea typeface="Arial"/>
                </a:rPr>
                <a:t>egister r1</a:t>
              </a:r>
              <a:endParaRPr lang="en-US" sz="2800" dirty="0">
                <a:solidFill>
                  <a:srgbClr val="000000"/>
                </a:solidFill>
                <a:effectLst/>
                <a:latin typeface="Arial"/>
                <a:ea typeface="Arial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E6208CEF-C54B-BC47-95ED-C5599AA8D928}"/>
              </a:ext>
            </a:extLst>
          </p:cNvPr>
          <p:cNvGrpSpPr/>
          <p:nvPr/>
        </p:nvGrpSpPr>
        <p:grpSpPr>
          <a:xfrm>
            <a:off x="351272" y="3925774"/>
            <a:ext cx="7491054" cy="2712797"/>
            <a:chOff x="1878857" y="3915017"/>
            <a:chExt cx="7491054" cy="2712797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9B03B77-5323-3644-9A7B-53C315F4212C}"/>
                </a:ext>
              </a:extLst>
            </p:cNvPr>
            <p:cNvSpPr/>
            <p:nvPr/>
          </p:nvSpPr>
          <p:spPr>
            <a:xfrm>
              <a:off x="1878857" y="3915017"/>
              <a:ext cx="7491054" cy="271279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639D159-6349-BD47-92CB-AC27D4B9D142}"/>
                </a:ext>
              </a:extLst>
            </p:cNvPr>
            <p:cNvSpPr txBox="1"/>
            <p:nvPr/>
          </p:nvSpPr>
          <p:spPr>
            <a:xfrm>
              <a:off x="2016033" y="4040785"/>
              <a:ext cx="4072919" cy="24006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err="1">
                  <a:solidFill>
                    <a:srgbClr val="0070C0"/>
                  </a:solidFill>
                  <a:latin typeface="Consolas"/>
                  <a:ea typeface="Calibri"/>
                  <a:cs typeface="Calibri"/>
                </a:rPr>
                <a:t>mvn</a:t>
              </a:r>
              <a:r>
                <a:rPr lang="en-US" sz="2400" b="1" dirty="0">
                  <a:solidFill>
                    <a:srgbClr val="0070C0"/>
                  </a:solidFill>
                  <a:latin typeface="Consolas"/>
                  <a:ea typeface="Calibri"/>
                  <a:cs typeface="Calibri"/>
                </a:rPr>
                <a:t>	r0, 12</a:t>
              </a:r>
              <a:endParaRPr lang="en-US" sz="2400" b="1" dirty="0">
                <a:solidFill>
                  <a:srgbClr val="0070C0"/>
                </a:solidFill>
                <a:latin typeface="Arial"/>
                <a:ea typeface="Arial"/>
                <a:cs typeface="Calibri"/>
              </a:endParaRPr>
            </a:p>
            <a:p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endPara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// Expands an imm8 value 0x0c</a:t>
              </a:r>
            </a:p>
            <a:p>
              <a:r>
                <a:rPr lang="en-US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// stored in the instruction</a:t>
              </a:r>
            </a:p>
            <a:p>
              <a:r>
                <a:rPr lang="en-US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// into a register then does</a:t>
              </a:r>
            </a:p>
            <a:p>
              <a:r>
                <a:rPr lang="en-US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// a bitwise NOT</a:t>
              </a:r>
            </a:p>
            <a:p>
              <a:endParaRPr lang="en-US" dirty="0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C521DE06-56CB-3F43-B1C6-A16EBA89F8F8}"/>
                </a:ext>
              </a:extLst>
            </p:cNvPr>
            <p:cNvGrpSpPr/>
            <p:nvPr/>
          </p:nvGrpSpPr>
          <p:grpSpPr>
            <a:xfrm>
              <a:off x="5826035" y="4040785"/>
              <a:ext cx="3185716" cy="2392678"/>
              <a:chOff x="4571444" y="2209800"/>
              <a:chExt cx="3185716" cy="2392678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61907046-941F-0D49-B220-94CDFB08C2BF}"/>
                  </a:ext>
                </a:extLst>
              </p:cNvPr>
              <p:cNvSpPr/>
              <p:nvPr/>
            </p:nvSpPr>
            <p:spPr>
              <a:xfrm>
                <a:off x="4571445" y="3980926"/>
                <a:ext cx="3185715" cy="62155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5000"/>
                  </a:lnSpc>
                </a:pPr>
                <a:r>
                  <a:rPr lang="en-US" sz="2800" dirty="0">
                    <a:solidFill>
                      <a:srgbClr val="000000"/>
                    </a:solidFill>
                    <a:latin typeface="Consolas" panose="020B0609020204030204" pitchFamily="49" charset="0"/>
                    <a:ea typeface="Arial"/>
                    <a:cs typeface="Consolas" panose="020B0609020204030204" pitchFamily="49" charset="0"/>
                  </a:rPr>
                  <a:t>0xffff fff3</a:t>
                </a:r>
              </a:p>
            </p:txBody>
          </p:sp>
          <p:sp>
            <p:nvSpPr>
              <p:cNvPr id="14" name="Down Arrow 13">
                <a:extLst>
                  <a:ext uri="{FF2B5EF4-FFF2-40B4-BE49-F238E27FC236}">
                    <a16:creationId xmlns:a16="http://schemas.microsoft.com/office/drawing/2014/main" id="{03CD754C-ABE2-8948-A78E-C710E132F4B4}"/>
                  </a:ext>
                </a:extLst>
              </p:cNvPr>
              <p:cNvSpPr/>
              <p:nvPr/>
            </p:nvSpPr>
            <p:spPr>
              <a:xfrm>
                <a:off x="5834351" y="3032895"/>
                <a:ext cx="689377" cy="791321"/>
              </a:xfrm>
              <a:prstGeom prst="downArrow">
                <a:avLst/>
              </a:prstGeom>
              <a:solidFill>
                <a:srgbClr val="0070C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4400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0000066D-7CC9-E041-BBED-006256DD8C5E}"/>
                  </a:ext>
                </a:extLst>
              </p:cNvPr>
              <p:cNvSpPr/>
              <p:nvPr/>
            </p:nvSpPr>
            <p:spPr>
              <a:xfrm>
                <a:off x="4571444" y="2209800"/>
                <a:ext cx="3185715" cy="62155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800" dirty="0">
                    <a:solidFill>
                      <a:srgbClr val="000000"/>
                    </a:solidFill>
                    <a:latin typeface="Consolas" panose="020B0609020204030204" pitchFamily="49" charset="0"/>
                    <a:ea typeface="Arial"/>
                    <a:cs typeface="Consolas" panose="020B0609020204030204" pitchFamily="49" charset="0"/>
                  </a:rPr>
                  <a:t>0x0c</a:t>
                </a:r>
                <a:endParaRPr lang="en-US" sz="280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Arial"/>
                  <a:cs typeface="Consolas" panose="020B0609020204030204" pitchFamily="49" charset="0"/>
                </a:endParaRPr>
              </a:p>
            </p:txBody>
          </p:sp>
        </p:grp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04A228C4-6F5B-F145-ADBD-B50CDCBE83D2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1D4E784-FE42-9843-1029-A43A87F4D4CE}"/>
              </a:ext>
            </a:extLst>
          </p:cNvPr>
          <p:cNvGrpSpPr/>
          <p:nvPr/>
        </p:nvGrpSpPr>
        <p:grpSpPr>
          <a:xfrm>
            <a:off x="9163636" y="1107691"/>
            <a:ext cx="1467068" cy="1597043"/>
            <a:chOff x="446267" y="3841563"/>
            <a:chExt cx="1467068" cy="1597043"/>
          </a:xfrm>
        </p:grpSpPr>
        <p:sp>
          <p:nvSpPr>
            <p:cNvPr id="18" name="~ 1100…">
              <a:extLst>
                <a:ext uri="{FF2B5EF4-FFF2-40B4-BE49-F238E27FC236}">
                  <a16:creationId xmlns:a16="http://schemas.microsoft.com/office/drawing/2014/main" id="{AD122C4B-E68C-1E07-28B9-2169A8EC1B3F}"/>
                </a:ext>
              </a:extLst>
            </p:cNvPr>
            <p:cNvSpPr txBox="1"/>
            <p:nvPr/>
          </p:nvSpPr>
          <p:spPr>
            <a:xfrm>
              <a:off x="494002" y="4228018"/>
              <a:ext cx="1371598" cy="1210588"/>
            </a:xfrm>
            <a:prstGeom prst="rect">
              <a:avLst/>
            </a:prstGeom>
            <a:ln w="63500">
              <a:solidFill>
                <a:schemeClr val="accent1"/>
              </a:solidFill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anchor="ctr">
              <a:spAutoFit/>
            </a:bodyPr>
            <a:lstStyle/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dirty="0">
                  <a:solidFill>
                    <a:srgbClr val="FF0000"/>
                  </a:solidFill>
                </a:rPr>
                <a:t>~</a:t>
              </a:r>
              <a:r>
                <a:rPr sz="2400" dirty="0"/>
                <a:t> </a:t>
              </a:r>
              <a:r>
                <a:rPr sz="2400" dirty="0">
                  <a:solidFill>
                    <a:srgbClr val="F37440"/>
                  </a:solidFill>
                </a:rPr>
                <a:t>1</a:t>
              </a:r>
              <a:r>
                <a:rPr sz="2400" dirty="0">
                  <a:solidFill>
                    <a:schemeClr val="accent1"/>
                  </a:solidFill>
                </a:rPr>
                <a:t>1</a:t>
              </a:r>
              <a:r>
                <a:rPr sz="2400" dirty="0">
                  <a:solidFill>
                    <a:srgbClr val="00B050"/>
                  </a:solidFill>
                </a:rPr>
                <a:t>0</a:t>
              </a:r>
              <a:r>
                <a:rPr sz="2400" dirty="0">
                  <a:solidFill>
                    <a:srgbClr val="FF0000"/>
                  </a:solidFill>
                </a:rPr>
                <a:t>0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dirty="0"/>
                <a:t>  </a:t>
              </a:r>
              <a:r>
                <a:rPr sz="2400" dirty="0">
                  <a:solidFill>
                    <a:srgbClr val="F37440"/>
                  </a:solidFill>
                </a:rPr>
                <a:t>-</a:t>
              </a:r>
              <a:r>
                <a:rPr sz="2400" dirty="0">
                  <a:solidFill>
                    <a:schemeClr val="accent1"/>
                  </a:solidFill>
                </a:rPr>
                <a:t>-</a:t>
              </a:r>
              <a:r>
                <a:rPr sz="2400" dirty="0">
                  <a:solidFill>
                    <a:srgbClr val="00B050"/>
                  </a:solidFill>
                </a:rPr>
                <a:t>-</a:t>
              </a:r>
              <a:r>
                <a:rPr sz="2400" dirty="0">
                  <a:solidFill>
                    <a:srgbClr val="FF0000"/>
                  </a:solidFill>
                </a:rPr>
                <a:t>-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dirty="0"/>
                <a:t>  </a:t>
              </a:r>
              <a:r>
                <a:rPr sz="2400" dirty="0">
                  <a:solidFill>
                    <a:srgbClr val="F37440"/>
                  </a:solidFill>
                </a:rPr>
                <a:t>0</a:t>
              </a:r>
              <a:r>
                <a:rPr sz="2400" dirty="0">
                  <a:solidFill>
                    <a:schemeClr val="accent1"/>
                  </a:solidFill>
                </a:rPr>
                <a:t>0</a:t>
              </a:r>
              <a:r>
                <a:rPr sz="2400" dirty="0">
                  <a:solidFill>
                    <a:srgbClr val="00B050"/>
                  </a:solidFill>
                </a:rPr>
                <a:t>1</a:t>
              </a:r>
              <a:r>
                <a:rPr sz="2400" dirty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97FCCEF-71F7-F2D2-E71B-7D18E01A4F06}"/>
                </a:ext>
              </a:extLst>
            </p:cNvPr>
            <p:cNvSpPr txBox="1"/>
            <p:nvPr/>
          </p:nvSpPr>
          <p:spPr>
            <a:xfrm>
              <a:off x="446267" y="3841563"/>
              <a:ext cx="14670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Bitwise NOT</a:t>
              </a: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687031E3-A5D0-D582-F65B-D79544E6DC4E}"/>
              </a:ext>
            </a:extLst>
          </p:cNvPr>
          <p:cNvSpPr txBox="1"/>
          <p:nvPr/>
        </p:nvSpPr>
        <p:spPr>
          <a:xfrm>
            <a:off x="2700169" y="5948778"/>
            <a:ext cx="159828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ea typeface="Arial"/>
              </a:rPr>
              <a:t>register r0 </a:t>
            </a:r>
            <a:endParaRPr lang="en-US" sz="24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DFA5C8E-EEC0-8B6E-7A77-0F5183F96CE1}"/>
              </a:ext>
            </a:extLst>
          </p:cNvPr>
          <p:cNvSpPr txBox="1"/>
          <p:nvPr/>
        </p:nvSpPr>
        <p:spPr>
          <a:xfrm>
            <a:off x="8833607" y="6082265"/>
            <a:ext cx="2223237" cy="55630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marL="0" marR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  <a:ea typeface="Arial"/>
                <a:cs typeface="Consolas" panose="020B0609020204030204" pitchFamily="49" charset="0"/>
              </a:rPr>
              <a:t>0xfffffff3</a:t>
            </a:r>
            <a:endParaRPr lang="en-US" sz="2800" dirty="0">
              <a:solidFill>
                <a:srgbClr val="000000"/>
              </a:solidFill>
              <a:effectLst/>
              <a:latin typeface="Consolas" panose="020B0609020204030204" pitchFamily="49" charset="0"/>
              <a:ea typeface="Arial"/>
              <a:cs typeface="Consolas" panose="020B0609020204030204" pitchFamily="49" charset="0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CFB78FA7-C075-C103-95FB-D06FE2771E37}"/>
              </a:ext>
            </a:extLst>
          </p:cNvPr>
          <p:cNvGrpSpPr/>
          <p:nvPr/>
        </p:nvGrpSpPr>
        <p:grpSpPr>
          <a:xfrm>
            <a:off x="8769924" y="3755616"/>
            <a:ext cx="2286920" cy="959615"/>
            <a:chOff x="9686925" y="3811318"/>
            <a:chExt cx="2286920" cy="959615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2D7E283-EE8A-F672-0FC5-A48F7B390385}"/>
                </a:ext>
              </a:extLst>
            </p:cNvPr>
            <p:cNvSpPr txBox="1"/>
            <p:nvPr/>
          </p:nvSpPr>
          <p:spPr>
            <a:xfrm>
              <a:off x="9686925" y="3811318"/>
              <a:ext cx="2286920" cy="5563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>
              <a:spAutoFit/>
            </a:bodyPr>
            <a:lstStyle/>
            <a:p>
              <a:pPr marL="0" marR="0" algn="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800" dirty="0">
                  <a:solidFill>
                    <a:srgbClr val="000000"/>
                  </a:solidFill>
                  <a:latin typeface="Consolas" panose="020B0609020204030204" pitchFamily="49" charset="0"/>
                  <a:ea typeface="Arial"/>
                  <a:cs typeface="Consolas" panose="020B0609020204030204" pitchFamily="49" charset="0"/>
                </a:rPr>
                <a:t>0x      0c</a:t>
              </a:r>
              <a:endParaRPr lang="en-US" sz="2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rial"/>
                <a:cs typeface="Consolas" panose="020B0609020204030204" pitchFamily="49" charset="0"/>
              </a:endParaRPr>
            </a:p>
          </p:txBody>
        </p:sp>
        <p:sp>
          <p:nvSpPr>
            <p:cNvPr id="21" name="Down Arrow 20">
              <a:extLst>
                <a:ext uri="{FF2B5EF4-FFF2-40B4-BE49-F238E27FC236}">
                  <a16:creationId xmlns:a16="http://schemas.microsoft.com/office/drawing/2014/main" id="{25FF6B3F-15AF-F0AD-437E-D5C31C216519}"/>
                </a:ext>
              </a:extLst>
            </p:cNvPr>
            <p:cNvSpPr/>
            <p:nvPr/>
          </p:nvSpPr>
          <p:spPr>
            <a:xfrm>
              <a:off x="9884627" y="4493885"/>
              <a:ext cx="329440" cy="277048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C5A5A7E4-22D1-68BA-290C-7412ECDE2285}"/>
              </a:ext>
            </a:extLst>
          </p:cNvPr>
          <p:cNvSpPr txBox="1"/>
          <p:nvPr/>
        </p:nvSpPr>
        <p:spPr>
          <a:xfrm>
            <a:off x="9354664" y="4405211"/>
            <a:ext cx="20521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2C895B"/>
                </a:solidFill>
              </a:rPr>
              <a:t>imm8 expansion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F4BDFAC-57AD-0106-07EF-54D5FF44A421}"/>
              </a:ext>
            </a:extLst>
          </p:cNvPr>
          <p:cNvGrpSpPr/>
          <p:nvPr/>
        </p:nvGrpSpPr>
        <p:grpSpPr>
          <a:xfrm>
            <a:off x="8769924" y="4919080"/>
            <a:ext cx="2286920" cy="1051491"/>
            <a:chOff x="9686925" y="4974782"/>
            <a:chExt cx="2286920" cy="1051491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67AE62D-FDFD-A454-FA16-AD70FCEBE980}"/>
                </a:ext>
              </a:extLst>
            </p:cNvPr>
            <p:cNvSpPr txBox="1"/>
            <p:nvPr/>
          </p:nvSpPr>
          <p:spPr>
            <a:xfrm>
              <a:off x="9686925" y="4974782"/>
              <a:ext cx="2286920" cy="5563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>
              <a:spAutoFit/>
            </a:bodyPr>
            <a:lstStyle/>
            <a:p>
              <a:pPr marL="0" marR="0" algn="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800" dirty="0">
                  <a:solidFill>
                    <a:srgbClr val="000000"/>
                  </a:solidFill>
                  <a:latin typeface="Consolas" panose="020B0609020204030204" pitchFamily="49" charset="0"/>
                  <a:ea typeface="Arial"/>
                  <a:cs typeface="Consolas" panose="020B0609020204030204" pitchFamily="49" charset="0"/>
                </a:rPr>
                <a:t>0x0000000c</a:t>
              </a:r>
              <a:endParaRPr lang="en-US" sz="2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rial"/>
                <a:cs typeface="Consolas" panose="020B0609020204030204" pitchFamily="49" charset="0"/>
              </a:endParaRPr>
            </a:p>
          </p:txBody>
        </p:sp>
        <p:sp>
          <p:nvSpPr>
            <p:cNvPr id="27" name="Down Arrow 26">
              <a:extLst>
                <a:ext uri="{FF2B5EF4-FFF2-40B4-BE49-F238E27FC236}">
                  <a16:creationId xmlns:a16="http://schemas.microsoft.com/office/drawing/2014/main" id="{76514CC6-7112-9A66-EE4C-0B827BF12284}"/>
                </a:ext>
              </a:extLst>
            </p:cNvPr>
            <p:cNvSpPr/>
            <p:nvPr/>
          </p:nvSpPr>
          <p:spPr>
            <a:xfrm>
              <a:off x="9862940" y="5718447"/>
              <a:ext cx="329440" cy="277048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5D3868F-7373-F4C4-C679-1379380BEE46}"/>
                </a:ext>
              </a:extLst>
            </p:cNvPr>
            <p:cNvSpPr txBox="1"/>
            <p:nvPr/>
          </p:nvSpPr>
          <p:spPr>
            <a:xfrm>
              <a:off x="10246399" y="5626163"/>
              <a:ext cx="139653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2C895B"/>
                  </a:solidFill>
                </a:rPr>
                <a:t>bitwise not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60429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5" grpId="0"/>
      <p:bldP spid="26" grpId="0" animBg="1"/>
      <p:bldP spid="2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 79">
            <a:extLst>
              <a:ext uri="{FF2B5EF4-FFF2-40B4-BE49-F238E27FC236}">
                <a16:creationId xmlns:a16="http://schemas.microsoft.com/office/drawing/2014/main" id="{52D2CD2C-9999-394D-B70B-335033E561CB}"/>
              </a:ext>
            </a:extLst>
          </p:cNvPr>
          <p:cNvSpPr/>
          <p:nvPr/>
        </p:nvSpPr>
        <p:spPr>
          <a:xfrm>
            <a:off x="492614" y="4634740"/>
            <a:ext cx="11393834" cy="209856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2AA10A-AB1F-B546-9B6B-97FC5E802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950" y="16542"/>
            <a:ext cx="11490647" cy="471530"/>
          </a:xfrm>
        </p:spPr>
        <p:txBody>
          <a:bodyPr/>
          <a:lstStyle/>
          <a:p>
            <a:r>
              <a:rPr lang="en-US" dirty="0" err="1"/>
              <a:t>mvn</a:t>
            </a:r>
            <a:r>
              <a:rPr lang="en-US" dirty="0"/>
              <a:t> – Copies NOT (~)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C1E05044-F953-7042-853D-93433271F9E0}"/>
              </a:ext>
            </a:extLst>
          </p:cNvPr>
          <p:cNvGrpSpPr/>
          <p:nvPr/>
        </p:nvGrpSpPr>
        <p:grpSpPr>
          <a:xfrm>
            <a:off x="652140" y="457200"/>
            <a:ext cx="5623154" cy="1343783"/>
            <a:chOff x="652140" y="457200"/>
            <a:chExt cx="5623154" cy="1343783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A85ABFDE-EAC1-F941-B61A-7D8AF47CEC34}"/>
                </a:ext>
              </a:extLst>
            </p:cNvPr>
            <p:cNvSpPr/>
            <p:nvPr/>
          </p:nvSpPr>
          <p:spPr>
            <a:xfrm>
              <a:off x="652140" y="457200"/>
              <a:ext cx="5623154" cy="134378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177DDD6B-EE14-F747-9FF9-7E8CE1FC8EFB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309099" y="888760"/>
              <a:ext cx="1" cy="441121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850E088-9CDB-4547-A782-49F588B48A98}"/>
                </a:ext>
              </a:extLst>
            </p:cNvPr>
            <p:cNvSpPr txBox="1"/>
            <p:nvPr/>
          </p:nvSpPr>
          <p:spPr>
            <a:xfrm>
              <a:off x="3206730" y="1320976"/>
              <a:ext cx="2954655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constant (immediate value)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158B6E8C-2976-B345-958D-CBF66EA42667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2936215" y="956090"/>
              <a:ext cx="1" cy="372879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9352A26-01EE-004E-84C4-BDBF0C0D8F95}"/>
                </a:ext>
              </a:extLst>
            </p:cNvPr>
            <p:cNvSpPr txBox="1"/>
            <p:nvPr/>
          </p:nvSpPr>
          <p:spPr>
            <a:xfrm>
              <a:off x="896983" y="1320976"/>
              <a:ext cx="2143666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destination register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3A468E0-2C76-DE4A-91F7-6605D32F7CE9}"/>
                </a:ext>
              </a:extLst>
            </p:cNvPr>
            <p:cNvSpPr txBox="1"/>
            <p:nvPr/>
          </p:nvSpPr>
          <p:spPr>
            <a:xfrm>
              <a:off x="1373089" y="572258"/>
              <a:ext cx="1282198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err="1">
                  <a:solidFill>
                    <a:schemeClr val="tx2"/>
                  </a:solidFill>
                </a:rPr>
                <a:t>mvn</a:t>
              </a:r>
              <a:endParaRPr lang="en-US" sz="2000" b="1" dirty="0">
                <a:solidFill>
                  <a:schemeClr val="tx2"/>
                </a:solidFill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AB3A3F90-CA1C-2E4A-B696-E8A797608D55}"/>
                </a:ext>
              </a:extLst>
            </p:cNvPr>
            <p:cNvSpPr txBox="1"/>
            <p:nvPr/>
          </p:nvSpPr>
          <p:spPr>
            <a:xfrm>
              <a:off x="2655287" y="574937"/>
              <a:ext cx="605812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Rd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945279E7-7543-AE47-800F-05D73501E324}"/>
              </a:ext>
            </a:extLst>
          </p:cNvPr>
          <p:cNvGrpSpPr/>
          <p:nvPr/>
        </p:nvGrpSpPr>
        <p:grpSpPr>
          <a:xfrm>
            <a:off x="6497128" y="457200"/>
            <a:ext cx="4623718" cy="1343783"/>
            <a:chOff x="6497128" y="457200"/>
            <a:chExt cx="4623718" cy="1343783"/>
          </a:xfrm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26DF96B2-D5E9-2146-8314-80D1E23E242C}"/>
                </a:ext>
              </a:extLst>
            </p:cNvPr>
            <p:cNvSpPr/>
            <p:nvPr/>
          </p:nvSpPr>
          <p:spPr>
            <a:xfrm>
              <a:off x="6497128" y="457200"/>
              <a:ext cx="4623718" cy="134378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EE825442-09D2-0044-9EDB-9B709FA6ECF4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9373121" y="926853"/>
              <a:ext cx="1" cy="372879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F5FEA4A-90E4-0042-852B-B3BC53E9572D}"/>
                </a:ext>
              </a:extLst>
            </p:cNvPr>
            <p:cNvSpPr txBox="1"/>
            <p:nvPr/>
          </p:nvSpPr>
          <p:spPr>
            <a:xfrm>
              <a:off x="9255176" y="1320976"/>
              <a:ext cx="1710725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source register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2AAD60B0-0413-EB41-A400-C0E7BDD74DF7}"/>
                </a:ext>
              </a:extLst>
            </p:cNvPr>
            <p:cNvSpPr txBox="1"/>
            <p:nvPr/>
          </p:nvSpPr>
          <p:spPr>
            <a:xfrm>
              <a:off x="7231794" y="556831"/>
              <a:ext cx="1282198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err="1">
                  <a:solidFill>
                    <a:schemeClr val="tx2"/>
                  </a:solidFill>
                </a:rPr>
                <a:t>mvn</a:t>
              </a:r>
              <a:endParaRPr lang="en-US" sz="2000" b="1" dirty="0">
                <a:solidFill>
                  <a:schemeClr val="tx2"/>
                </a:solidFill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DBF4EC75-68F8-394B-B258-3F26518D0981}"/>
                </a:ext>
              </a:extLst>
            </p:cNvPr>
            <p:cNvSpPr txBox="1"/>
            <p:nvPr/>
          </p:nvSpPr>
          <p:spPr>
            <a:xfrm>
              <a:off x="8513992" y="559510"/>
              <a:ext cx="605812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Rd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2C3AF782-FBD7-E740-B429-5D62D4018F98}"/>
                </a:ext>
              </a:extLst>
            </p:cNvPr>
            <p:cNvSpPr txBox="1"/>
            <p:nvPr/>
          </p:nvSpPr>
          <p:spPr>
            <a:xfrm>
              <a:off x="9119804" y="559510"/>
              <a:ext cx="598241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tx2"/>
                  </a:solidFill>
                </a:rPr>
                <a:t>Rm</a:t>
              </a:r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94036E2E-8E88-9341-A5E2-CF9506613863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8839122" y="948097"/>
              <a:ext cx="1" cy="372879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F64E42D2-9D8E-4C45-973F-0FC510F71BDF}"/>
                </a:ext>
              </a:extLst>
            </p:cNvPr>
            <p:cNvSpPr txBox="1"/>
            <p:nvPr/>
          </p:nvSpPr>
          <p:spPr>
            <a:xfrm>
              <a:off x="6740433" y="1312983"/>
              <a:ext cx="2203123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destination register</a:t>
              </a:r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004166-69B8-C54C-89AD-C39CD6155C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3855" y="3277509"/>
            <a:ext cx="11155060" cy="3221574"/>
          </a:xfrm>
        </p:spPr>
        <p:txBody>
          <a:bodyPr anchor="ctr"/>
          <a:lstStyle/>
          <a:p>
            <a:pPr marL="0" indent="0">
              <a:buNone/>
            </a:pPr>
            <a:r>
              <a:rPr lang="en-US" sz="1800" b="1" dirty="0">
                <a:solidFill>
                  <a:srgbClr val="0070C0"/>
                </a:solidFill>
              </a:rPr>
              <a:t>bitwise NOT </a:t>
            </a:r>
            <a:r>
              <a:rPr lang="en-US" sz="1800" dirty="0"/>
              <a:t>operation. Immediate (constant) version copies to 32-bit register, then does a bitwise NOT</a:t>
            </a:r>
          </a:p>
          <a:p>
            <a:pPr marL="0" indent="0">
              <a:buNone/>
            </a:pPr>
            <a:endParaRPr lang="en-US" sz="1050" b="1" dirty="0">
              <a:solidFill>
                <a:schemeClr val="accent5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000" b="1" dirty="0">
              <a:solidFill>
                <a:schemeClr val="accent5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000" b="1" dirty="0">
              <a:solidFill>
                <a:schemeClr val="accent5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mvn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r1, 4		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x = ~4</a:t>
            </a:r>
          </a:p>
          <a:p>
            <a:pPr marL="0" indent="0">
              <a:buNone/>
            </a:pP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mvn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r1, r5	   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x = ~y in C</a:t>
            </a:r>
          </a:p>
          <a:p>
            <a:pPr marL="0" indent="0">
              <a:buNone/>
            </a:pPr>
            <a:endParaRPr lang="en-US" sz="2000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mvn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r1, 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   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x = -1</a:t>
            </a:r>
          </a:p>
        </p:txBody>
      </p:sp>
      <p:graphicFrame>
        <p:nvGraphicFramePr>
          <p:cNvPr id="42" name="Table 15">
            <a:extLst>
              <a:ext uri="{FF2B5EF4-FFF2-40B4-BE49-F238E27FC236}">
                <a16:creationId xmlns:a16="http://schemas.microsoft.com/office/drawing/2014/main" id="{B0E215A4-FF83-5740-9D9C-3B5EC3051FEB}"/>
              </a:ext>
            </a:extLst>
          </p:cNvPr>
          <p:cNvGraphicFramePr>
            <a:graphicFrameLocks noGrp="1"/>
          </p:cNvGraphicFramePr>
          <p:nvPr/>
        </p:nvGraphicFramePr>
        <p:xfrm>
          <a:off x="1776023" y="3420473"/>
          <a:ext cx="7485515" cy="113186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02162">
                  <a:extLst>
                    <a:ext uri="{9D8B030D-6E8A-4147-A177-3AD203B41FA5}">
                      <a16:colId xmlns:a16="http://schemas.microsoft.com/office/drawing/2014/main" val="2653099830"/>
                    </a:ext>
                  </a:extLst>
                </a:gridCol>
                <a:gridCol w="2212314">
                  <a:extLst>
                    <a:ext uri="{9D8B030D-6E8A-4147-A177-3AD203B41FA5}">
                      <a16:colId xmlns:a16="http://schemas.microsoft.com/office/drawing/2014/main" val="2568178779"/>
                    </a:ext>
                  </a:extLst>
                </a:gridCol>
                <a:gridCol w="2172820">
                  <a:extLst>
                    <a:ext uri="{9D8B030D-6E8A-4147-A177-3AD203B41FA5}">
                      <a16:colId xmlns:a16="http://schemas.microsoft.com/office/drawing/2014/main" val="1438770197"/>
                    </a:ext>
                  </a:extLst>
                </a:gridCol>
                <a:gridCol w="1998219">
                  <a:extLst>
                    <a:ext uri="{9D8B030D-6E8A-4147-A177-3AD203B41FA5}">
                      <a16:colId xmlns:a16="http://schemas.microsoft.com/office/drawing/2014/main" val="2882377401"/>
                    </a:ext>
                  </a:extLst>
                </a:gridCol>
              </a:tblGrid>
              <a:tr h="400348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2"/>
                          </a:solidFill>
                        </a:rPr>
                        <a:t>imm8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2"/>
                          </a:solidFill>
                        </a:rPr>
                        <a:t>extended imm8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2"/>
                          </a:solidFill>
                        </a:rPr>
                        <a:t>inverted imm8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2"/>
                          </a:solidFill>
                        </a:rPr>
                        <a:t>signed base 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8993983"/>
                  </a:ext>
                </a:extLst>
              </a:tr>
              <a:tr h="329394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0x</a:t>
                      </a:r>
                      <a:r>
                        <a:rPr lang="en-US" sz="1800" b="1" dirty="0">
                          <a:solidFill>
                            <a:srgbClr val="FF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0x00 00 00 </a:t>
                      </a:r>
                      <a:r>
                        <a:rPr lang="en-US" sz="1800" b="1" dirty="0">
                          <a:solidFill>
                            <a:srgbClr val="FF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0xff ff ff </a:t>
                      </a:r>
                      <a:r>
                        <a:rPr lang="en-US" sz="1800" b="1" dirty="0">
                          <a:solidFill>
                            <a:srgbClr val="FF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ff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2"/>
                          </a:solidFill>
                        </a:rPr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46185242"/>
                  </a:ext>
                </a:extLst>
              </a:tr>
              <a:tr h="329394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0x</a:t>
                      </a:r>
                      <a:r>
                        <a:rPr lang="en-US" sz="1800" b="1" dirty="0">
                          <a:solidFill>
                            <a:srgbClr val="FF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ff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0x00 00 00 </a:t>
                      </a:r>
                      <a:r>
                        <a:rPr lang="en-US" sz="1800" b="1" dirty="0">
                          <a:solidFill>
                            <a:srgbClr val="FF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ff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0xff ff ff </a:t>
                      </a:r>
                      <a:r>
                        <a:rPr lang="en-US" sz="1800" b="1" dirty="0">
                          <a:solidFill>
                            <a:srgbClr val="FF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2"/>
                          </a:solidFill>
                        </a:rPr>
                        <a:t>-256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0121219"/>
                  </a:ext>
                </a:extLst>
              </a:tr>
            </a:tbl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E6A70E5D-8D7E-8B4D-84C6-223E38A327CD}"/>
              </a:ext>
            </a:extLst>
          </p:cNvPr>
          <p:cNvGrpSpPr/>
          <p:nvPr/>
        </p:nvGrpSpPr>
        <p:grpSpPr>
          <a:xfrm>
            <a:off x="5523976" y="4576513"/>
            <a:ext cx="6025502" cy="773085"/>
            <a:chOff x="6053484" y="5048922"/>
            <a:chExt cx="6025502" cy="773085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837BB6B3-1B53-A74F-ADF9-7458B3965885}"/>
                </a:ext>
              </a:extLst>
            </p:cNvPr>
            <p:cNvGrpSpPr/>
            <p:nvPr/>
          </p:nvGrpSpPr>
          <p:grpSpPr>
            <a:xfrm>
              <a:off x="6053484" y="5124897"/>
              <a:ext cx="6025502" cy="697110"/>
              <a:chOff x="5686529" y="4065165"/>
              <a:chExt cx="6025502" cy="697110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9EE40141-E31D-7340-ACBB-ED3C3CB28160}"/>
                  </a:ext>
                </a:extLst>
              </p:cNvPr>
              <p:cNvGrpSpPr/>
              <p:nvPr/>
            </p:nvGrpSpPr>
            <p:grpSpPr>
              <a:xfrm>
                <a:off x="5686529" y="4065165"/>
                <a:ext cx="6025502" cy="697110"/>
                <a:chOff x="5803232" y="4037721"/>
                <a:chExt cx="6025502" cy="697110"/>
              </a:xfrm>
            </p:grpSpPr>
            <p:grpSp>
              <p:nvGrpSpPr>
                <p:cNvPr id="51" name="Group 50">
                  <a:extLst>
                    <a:ext uri="{FF2B5EF4-FFF2-40B4-BE49-F238E27FC236}">
                      <a16:creationId xmlns:a16="http://schemas.microsoft.com/office/drawing/2014/main" id="{3D005E64-6A14-934C-B545-8C003761F468}"/>
                    </a:ext>
                  </a:extLst>
                </p:cNvPr>
                <p:cNvGrpSpPr/>
                <p:nvPr/>
              </p:nvGrpSpPr>
              <p:grpSpPr>
                <a:xfrm>
                  <a:off x="5803232" y="4037721"/>
                  <a:ext cx="6025502" cy="697110"/>
                  <a:chOff x="4575210" y="3335112"/>
                  <a:chExt cx="6025502" cy="697110"/>
                </a:xfrm>
              </p:grpSpPr>
              <p:sp>
                <p:nvSpPr>
                  <p:cNvPr id="65" name="TextBox 64">
                    <a:extLst>
                      <a:ext uri="{FF2B5EF4-FFF2-40B4-BE49-F238E27FC236}">
                        <a16:creationId xmlns:a16="http://schemas.microsoft.com/office/drawing/2014/main" id="{90688F95-0151-BD4B-806F-0F359BF54B16}"/>
                      </a:ext>
                    </a:extLst>
                  </p:cNvPr>
                  <p:cNvSpPr txBox="1"/>
                  <p:nvPr/>
                </p:nvSpPr>
                <p:spPr>
                  <a:xfrm>
                    <a:off x="5012008" y="3632112"/>
                    <a:ext cx="1700227" cy="400110"/>
                  </a:xfrm>
                  <a:prstGeom prst="rect">
                    <a:avLst/>
                  </a:prstGeom>
                  <a:solidFill>
                    <a:schemeClr val="accent3"/>
                  </a:solidFill>
                  <a:ln>
                    <a:solidFill>
                      <a:schemeClr val="accent6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2000" b="1" dirty="0">
                        <a:solidFill>
                          <a:schemeClr val="bg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rPr>
                      <a:t>0xfffffffb</a:t>
                    </a:r>
                  </a:p>
                </p:txBody>
              </p:sp>
              <p:sp>
                <p:nvSpPr>
                  <p:cNvPr id="66" name="TextBox 65">
                    <a:extLst>
                      <a:ext uri="{FF2B5EF4-FFF2-40B4-BE49-F238E27FC236}">
                        <a16:creationId xmlns:a16="http://schemas.microsoft.com/office/drawing/2014/main" id="{A85D35CC-C529-D443-B369-515C739E4E99}"/>
                      </a:ext>
                    </a:extLst>
                  </p:cNvPr>
                  <p:cNvSpPr txBox="1"/>
                  <p:nvPr/>
                </p:nvSpPr>
                <p:spPr>
                  <a:xfrm>
                    <a:off x="4575210" y="3609028"/>
                    <a:ext cx="412292" cy="4001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000" dirty="0"/>
                      <a:t>r1</a:t>
                    </a:r>
                  </a:p>
                </p:txBody>
              </p:sp>
              <p:sp>
                <p:nvSpPr>
                  <p:cNvPr id="67" name="TextBox 66">
                    <a:extLst>
                      <a:ext uri="{FF2B5EF4-FFF2-40B4-BE49-F238E27FC236}">
                        <a16:creationId xmlns:a16="http://schemas.microsoft.com/office/drawing/2014/main" id="{81F137A0-F7B8-3544-B5B3-1475D6BCEAFC}"/>
                      </a:ext>
                    </a:extLst>
                  </p:cNvPr>
                  <p:cNvSpPr txBox="1"/>
                  <p:nvPr/>
                </p:nvSpPr>
                <p:spPr>
                  <a:xfrm>
                    <a:off x="9992853" y="3532636"/>
                    <a:ext cx="607859" cy="4001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00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rPr>
                      <a:t>0x4</a:t>
                    </a:r>
                  </a:p>
                </p:txBody>
              </p:sp>
              <p:sp>
                <p:nvSpPr>
                  <p:cNvPr id="68" name="TextBox 67">
                    <a:extLst>
                      <a:ext uri="{FF2B5EF4-FFF2-40B4-BE49-F238E27FC236}">
                        <a16:creationId xmlns:a16="http://schemas.microsoft.com/office/drawing/2014/main" id="{B7734C0F-3D3E-F043-B86B-E63F86CED18F}"/>
                      </a:ext>
                    </a:extLst>
                  </p:cNvPr>
                  <p:cNvSpPr txBox="1"/>
                  <p:nvPr/>
                </p:nvSpPr>
                <p:spPr>
                  <a:xfrm>
                    <a:off x="5122569" y="3335112"/>
                    <a:ext cx="1456529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r"/>
                    <a:r>
                      <a:rPr lang="en-US" sz="1600" dirty="0"/>
                      <a:t>invert the bits</a:t>
                    </a:r>
                  </a:p>
                </p:txBody>
              </p:sp>
              <p:cxnSp>
                <p:nvCxnSpPr>
                  <p:cNvPr id="69" name="Straight Arrow Connector 68">
                    <a:extLst>
                      <a:ext uri="{FF2B5EF4-FFF2-40B4-BE49-F238E27FC236}">
                        <a16:creationId xmlns:a16="http://schemas.microsoft.com/office/drawing/2014/main" id="{C3445386-39DB-3C41-A4D0-FBAACA52EBA2}"/>
                      </a:ext>
                    </a:extLst>
                  </p:cNvPr>
                  <p:cNvCxnSpPr>
                    <a:cxnSpLocks/>
                    <a:endCxn id="65" idx="3"/>
                  </p:cNvCxnSpPr>
                  <p:nvPr/>
                </p:nvCxnSpPr>
                <p:spPr bwMode="auto">
                  <a:xfrm flipH="1">
                    <a:off x="6712235" y="3832167"/>
                    <a:ext cx="531007" cy="0"/>
                  </a:xfrm>
                  <a:prstGeom prst="straightConnector1">
                    <a:avLst/>
                  </a:prstGeom>
                  <a:noFill/>
                  <a:ln w="63500" cap="flat" cmpd="sng" algn="ctr">
                    <a:solidFill>
                      <a:srgbClr val="FF0000"/>
                    </a:solidFill>
                    <a:prstDash val="solid"/>
                    <a:round/>
                    <a:headEnd type="none" w="med" len="med"/>
                    <a:tailEnd type="triangle"/>
                  </a:ln>
                  <a:effectLst/>
                </p:spPr>
              </p:cxnSp>
            </p:grpSp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1E403EE0-5DC1-4D4C-9169-0E3C66EDFF41}"/>
                    </a:ext>
                  </a:extLst>
                </p:cNvPr>
                <p:cNvSpPr txBox="1"/>
                <p:nvPr/>
              </p:nvSpPr>
              <p:spPr>
                <a:xfrm>
                  <a:off x="8502103" y="4315689"/>
                  <a:ext cx="2057723" cy="400110"/>
                </a:xfrm>
                <a:prstGeom prst="rect">
                  <a:avLst/>
                </a:prstGeom>
                <a:solidFill>
                  <a:srgbClr val="00B0F0"/>
                </a:solidFill>
                <a:ln>
                  <a:solidFill>
                    <a:schemeClr val="accent6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b="1" dirty="0">
                      <a:solidFill>
                        <a:schemeClr val="bg1"/>
                      </a:solidFill>
                      <a:latin typeface="Consolas" panose="020B0609020204030204" pitchFamily="49" charset="0"/>
                      <a:cs typeface="Consolas" panose="020B0609020204030204" pitchFamily="49" charset="0"/>
                    </a:rPr>
                    <a:t>0x00000004</a:t>
                  </a:r>
                </a:p>
              </p:txBody>
            </p:sp>
          </p:grpSp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073E8485-F1E8-7149-A2C7-21E407F3306B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10442215" y="4509892"/>
                <a:ext cx="559482" cy="6231"/>
              </a:xfrm>
              <a:prstGeom prst="straightConnector1">
                <a:avLst/>
              </a:prstGeom>
              <a:noFill/>
              <a:ln w="635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</p:grp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FBB1D5FA-DDF4-4248-ADF2-17DF666EC640}"/>
                </a:ext>
              </a:extLst>
            </p:cNvPr>
            <p:cNvSpPr txBox="1"/>
            <p:nvPr/>
          </p:nvSpPr>
          <p:spPr>
            <a:xfrm>
              <a:off x="8205097" y="5048922"/>
              <a:ext cx="293550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600" dirty="0"/>
                <a:t>copy into 32 bits zero extend</a:t>
              </a:r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B2A88890-0F1F-364B-8A26-2B2A5232205A}"/>
              </a:ext>
            </a:extLst>
          </p:cNvPr>
          <p:cNvGrpSpPr/>
          <p:nvPr/>
        </p:nvGrpSpPr>
        <p:grpSpPr>
          <a:xfrm>
            <a:off x="5567004" y="5491510"/>
            <a:ext cx="5286037" cy="445110"/>
            <a:chOff x="6568756" y="2618678"/>
            <a:chExt cx="5286037" cy="445110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E665343B-0DCA-E847-8C11-41CBC21DFF1E}"/>
                </a:ext>
              </a:extLst>
            </p:cNvPr>
            <p:cNvSpPr txBox="1"/>
            <p:nvPr/>
          </p:nvSpPr>
          <p:spPr>
            <a:xfrm>
              <a:off x="9193760" y="2663678"/>
              <a:ext cx="2160720" cy="400110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0xaaaaaaaa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48B8E502-3927-2C4D-AD6A-0F734C86135C}"/>
                </a:ext>
              </a:extLst>
            </p:cNvPr>
            <p:cNvSpPr txBox="1"/>
            <p:nvPr/>
          </p:nvSpPr>
          <p:spPr>
            <a:xfrm>
              <a:off x="6981048" y="2678908"/>
              <a:ext cx="1654453" cy="369332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0x55555555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74AB7BD4-CE7D-AF46-A880-52F03575EB04}"/>
                </a:ext>
              </a:extLst>
            </p:cNvPr>
            <p:cNvSpPr txBox="1"/>
            <p:nvPr/>
          </p:nvSpPr>
          <p:spPr>
            <a:xfrm>
              <a:off x="11387999" y="2618678"/>
              <a:ext cx="46679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r5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588029B5-6BB8-9349-9CEE-8D4C39E6A295}"/>
                </a:ext>
              </a:extLst>
            </p:cNvPr>
            <p:cNvSpPr txBox="1"/>
            <p:nvPr/>
          </p:nvSpPr>
          <p:spPr>
            <a:xfrm>
              <a:off x="6568756" y="2663678"/>
              <a:ext cx="41229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r1</a:t>
              </a:r>
            </a:p>
          </p:txBody>
        </p: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38D1A453-C405-DD4D-ABDB-F653B3336919}"/>
                </a:ext>
              </a:extLst>
            </p:cNvPr>
            <p:cNvCxnSpPr>
              <a:cxnSpLocks/>
              <a:stCxn id="72" idx="1"/>
            </p:cNvCxnSpPr>
            <p:nvPr/>
          </p:nvCxnSpPr>
          <p:spPr bwMode="auto">
            <a:xfrm flipH="1">
              <a:off x="8633470" y="2863733"/>
              <a:ext cx="560290" cy="0"/>
            </a:xfrm>
            <a:prstGeom prst="straightConnector1">
              <a:avLst/>
            </a:prstGeom>
            <a:noFill/>
            <a:ln w="635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C70D2830-5211-8644-969C-E94C225B4B9F}"/>
              </a:ext>
            </a:extLst>
          </p:cNvPr>
          <p:cNvSpPr txBox="1"/>
          <p:nvPr/>
        </p:nvSpPr>
        <p:spPr>
          <a:xfrm>
            <a:off x="3261099" y="572258"/>
            <a:ext cx="668773" cy="4001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0"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rot4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E5A8CD77-F3F8-1C40-9DD0-436A74294A75}"/>
              </a:ext>
            </a:extLst>
          </p:cNvPr>
          <p:cNvSpPr txBox="1"/>
          <p:nvPr/>
        </p:nvSpPr>
        <p:spPr>
          <a:xfrm>
            <a:off x="3933199" y="572258"/>
            <a:ext cx="853119" cy="4001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0"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imm8</a:t>
            </a: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A396F3F6-F766-E042-91B2-074DF57D5ACD}"/>
              </a:ext>
            </a:extLst>
          </p:cNvPr>
          <p:cNvGrpSpPr/>
          <p:nvPr/>
        </p:nvGrpSpPr>
        <p:grpSpPr>
          <a:xfrm>
            <a:off x="8943556" y="1843986"/>
            <a:ext cx="2883478" cy="1210588"/>
            <a:chOff x="494002" y="4228018"/>
            <a:chExt cx="2883478" cy="1210588"/>
          </a:xfrm>
        </p:grpSpPr>
        <p:sp>
          <p:nvSpPr>
            <p:cNvPr id="79" name="~ 1100…">
              <a:extLst>
                <a:ext uri="{FF2B5EF4-FFF2-40B4-BE49-F238E27FC236}">
                  <a16:creationId xmlns:a16="http://schemas.microsoft.com/office/drawing/2014/main" id="{1E30A9AA-11B8-EC43-AFC2-845AC237E361}"/>
                </a:ext>
              </a:extLst>
            </p:cNvPr>
            <p:cNvSpPr txBox="1"/>
            <p:nvPr/>
          </p:nvSpPr>
          <p:spPr>
            <a:xfrm>
              <a:off x="494002" y="4228018"/>
              <a:ext cx="1371598" cy="1210588"/>
            </a:xfrm>
            <a:prstGeom prst="rect">
              <a:avLst/>
            </a:prstGeom>
            <a:ln w="63500">
              <a:solidFill>
                <a:schemeClr val="accent1"/>
              </a:solidFill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anchor="ctr">
              <a:spAutoFit/>
            </a:bodyPr>
            <a:lstStyle/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dirty="0">
                  <a:solidFill>
                    <a:srgbClr val="FF0000"/>
                  </a:solidFill>
                </a:rPr>
                <a:t>~</a:t>
              </a:r>
              <a:r>
                <a:rPr sz="2400" dirty="0"/>
                <a:t> </a:t>
              </a:r>
              <a:r>
                <a:rPr sz="2400" dirty="0">
                  <a:solidFill>
                    <a:srgbClr val="F37440"/>
                  </a:solidFill>
                </a:rPr>
                <a:t>1</a:t>
              </a:r>
              <a:r>
                <a:rPr sz="2400" dirty="0">
                  <a:solidFill>
                    <a:schemeClr val="accent1"/>
                  </a:solidFill>
                </a:rPr>
                <a:t>1</a:t>
              </a:r>
              <a:r>
                <a:rPr sz="2400" dirty="0">
                  <a:solidFill>
                    <a:srgbClr val="00B050"/>
                  </a:solidFill>
                </a:rPr>
                <a:t>0</a:t>
              </a:r>
              <a:r>
                <a:rPr sz="2400" dirty="0">
                  <a:solidFill>
                    <a:srgbClr val="FF0000"/>
                  </a:solidFill>
                </a:rPr>
                <a:t>0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dirty="0"/>
                <a:t>  </a:t>
              </a:r>
              <a:r>
                <a:rPr sz="2400" dirty="0">
                  <a:solidFill>
                    <a:srgbClr val="F37440"/>
                  </a:solidFill>
                </a:rPr>
                <a:t>-</a:t>
              </a:r>
              <a:r>
                <a:rPr sz="2400" dirty="0">
                  <a:solidFill>
                    <a:schemeClr val="accent1"/>
                  </a:solidFill>
                </a:rPr>
                <a:t>-</a:t>
              </a:r>
              <a:r>
                <a:rPr sz="2400" dirty="0">
                  <a:solidFill>
                    <a:srgbClr val="00B050"/>
                  </a:solidFill>
                </a:rPr>
                <a:t>-</a:t>
              </a:r>
              <a:r>
                <a:rPr sz="2400" dirty="0">
                  <a:solidFill>
                    <a:srgbClr val="FF0000"/>
                  </a:solidFill>
                </a:rPr>
                <a:t>-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dirty="0"/>
                <a:t>  </a:t>
              </a:r>
              <a:r>
                <a:rPr sz="2400" dirty="0">
                  <a:solidFill>
                    <a:srgbClr val="F37440"/>
                  </a:solidFill>
                </a:rPr>
                <a:t>0</a:t>
              </a:r>
              <a:r>
                <a:rPr sz="2400" dirty="0">
                  <a:solidFill>
                    <a:schemeClr val="accent1"/>
                  </a:solidFill>
                </a:rPr>
                <a:t>0</a:t>
              </a:r>
              <a:r>
                <a:rPr sz="2400" dirty="0">
                  <a:solidFill>
                    <a:srgbClr val="00B050"/>
                  </a:solidFill>
                </a:rPr>
                <a:t>1</a:t>
              </a:r>
              <a:r>
                <a:rPr sz="2400" dirty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A8F0D1B4-114B-1E44-899C-28131D8789C2}"/>
                </a:ext>
              </a:extLst>
            </p:cNvPr>
            <p:cNvSpPr txBox="1"/>
            <p:nvPr/>
          </p:nvSpPr>
          <p:spPr>
            <a:xfrm>
              <a:off x="1910412" y="4648645"/>
              <a:ext cx="14670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Bitwise NOT</a:t>
              </a:r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0CDA2F1A-3ABE-5047-8105-2E281B08C64D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D754C03-A9A1-8247-B178-886AB886D74B}"/>
              </a:ext>
            </a:extLst>
          </p:cNvPr>
          <p:cNvGrpSpPr/>
          <p:nvPr/>
        </p:nvGrpSpPr>
        <p:grpSpPr>
          <a:xfrm>
            <a:off x="1347022" y="2010308"/>
            <a:ext cx="6674069" cy="877945"/>
            <a:chOff x="550070" y="2086444"/>
            <a:chExt cx="6674069" cy="877945"/>
          </a:xfrm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2E9B6E8E-CC66-4344-BC97-B973B085EAA4}"/>
                </a:ext>
              </a:extLst>
            </p:cNvPr>
            <p:cNvSpPr/>
            <p:nvPr/>
          </p:nvSpPr>
          <p:spPr>
            <a:xfrm>
              <a:off x="550070" y="2086444"/>
              <a:ext cx="6674069" cy="87794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103D84B4-4076-A647-BED2-B97DF785D440}"/>
                </a:ext>
              </a:extLst>
            </p:cNvPr>
            <p:cNvSpPr txBox="1"/>
            <p:nvPr/>
          </p:nvSpPr>
          <p:spPr>
            <a:xfrm>
              <a:off x="752496" y="2103338"/>
              <a:ext cx="647164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err="1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mvn</a:t>
              </a:r>
              <a:r>
                <a:rPr lang="en-US" sz="24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24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Rd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 sz="24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constant 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24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// Rd = constant</a:t>
              </a:r>
              <a:endParaRPr lang="en-US" sz="24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400" dirty="0" err="1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mvn</a:t>
              </a:r>
              <a:r>
                <a:rPr lang="en-US" sz="24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24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Rd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,  </a:t>
              </a:r>
              <a:r>
                <a:rPr lang="en-US" sz="24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Rm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        </a:t>
              </a:r>
              <a:r>
                <a:rPr lang="en-US" sz="24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// Rd = Rm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7E8B168A-6DD2-C8C7-9E99-209B035E813D}"/>
              </a:ext>
            </a:extLst>
          </p:cNvPr>
          <p:cNvGrpSpPr/>
          <p:nvPr/>
        </p:nvGrpSpPr>
        <p:grpSpPr>
          <a:xfrm>
            <a:off x="5564973" y="6250702"/>
            <a:ext cx="3456613" cy="411121"/>
            <a:chOff x="6568756" y="2652667"/>
            <a:chExt cx="3456613" cy="411121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CE6A54D9-EFC1-73F1-8925-CFBF2E29A336}"/>
                </a:ext>
              </a:extLst>
            </p:cNvPr>
            <p:cNvSpPr txBox="1"/>
            <p:nvPr/>
          </p:nvSpPr>
          <p:spPr>
            <a:xfrm>
              <a:off x="9047793" y="2652667"/>
              <a:ext cx="977576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466A9C48-B5F6-FF90-5FBC-E87D897B9401}"/>
                </a:ext>
              </a:extLst>
            </p:cNvPr>
            <p:cNvSpPr txBox="1"/>
            <p:nvPr/>
          </p:nvSpPr>
          <p:spPr>
            <a:xfrm>
              <a:off x="6981048" y="2678908"/>
              <a:ext cx="1654453" cy="369332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0x11111111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EA25FA10-6820-30B5-DDE4-85C785CDF096}"/>
                </a:ext>
              </a:extLst>
            </p:cNvPr>
            <p:cNvSpPr txBox="1"/>
            <p:nvPr/>
          </p:nvSpPr>
          <p:spPr>
            <a:xfrm>
              <a:off x="6568756" y="2663678"/>
              <a:ext cx="41229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r1</a:t>
              </a:r>
            </a:p>
          </p:txBody>
        </p: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30D60F41-170F-935C-B051-B32B8F6EC55E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8635501" y="2822375"/>
              <a:ext cx="560290" cy="10263"/>
            </a:xfrm>
            <a:prstGeom prst="straightConnector1">
              <a:avLst/>
            </a:prstGeom>
            <a:noFill/>
            <a:ln w="635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353156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 animBg="1"/>
      <p:bldP spid="3" grpId="0" uiExpand="1" build="p"/>
      <p:bldP spid="5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2AA10A-AB1F-B546-9B6B-97FC5E802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537" y="-2628"/>
            <a:ext cx="10515600" cy="603658"/>
          </a:xfrm>
        </p:spPr>
        <p:txBody>
          <a:bodyPr/>
          <a:lstStyle/>
          <a:p>
            <a:r>
              <a:rPr lang="en-US" dirty="0"/>
              <a:t>Bitwise Instructions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004166-69B8-C54C-89AD-C39CD6155C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9145" y="2091189"/>
            <a:ext cx="11313710" cy="1518285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20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&lt;op&gt;</a:t>
            </a:r>
            <a:r>
              <a:rPr lang="en-US" sz="2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Rd,  </a:t>
            </a:r>
            <a:r>
              <a:rPr lang="en-US" sz="2000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Rn, </a:t>
            </a:r>
            <a:r>
              <a:rPr lang="en-US" sz="2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constant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2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Rd = Rn &lt;op&gt; constant</a:t>
            </a:r>
          </a:p>
          <a:p>
            <a:pPr marL="0" indent="0">
              <a:buNone/>
            </a:pPr>
            <a:r>
              <a:rPr lang="en-US" sz="20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&lt;op&gt;</a:t>
            </a:r>
            <a:r>
              <a:rPr lang="en-US" sz="2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Rd, </a:t>
            </a:r>
            <a:r>
              <a:rPr lang="en-US" sz="2000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constant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sz="2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Rd = Rd &lt;op&gt; constant</a:t>
            </a:r>
          </a:p>
          <a:p>
            <a:pPr marL="0" indent="0">
              <a:buNone/>
            </a:pPr>
            <a:r>
              <a:rPr lang="en-US" sz="20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&lt;op&gt;</a:t>
            </a:r>
            <a:r>
              <a:rPr lang="en-US" sz="2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Rd,  </a:t>
            </a:r>
            <a:r>
              <a:rPr lang="en-US" sz="2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Rn</a:t>
            </a:r>
            <a:r>
              <a:rPr lang="en-US" sz="2000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 Rm        </a:t>
            </a:r>
            <a:r>
              <a:rPr lang="en-US" sz="2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Rd = Rn &lt;op&gt; Rm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55CEAD13-71C7-AA41-9B17-0E5E3E063C52}"/>
              </a:ext>
            </a:extLst>
          </p:cNvPr>
          <p:cNvGrpSpPr/>
          <p:nvPr/>
        </p:nvGrpSpPr>
        <p:grpSpPr>
          <a:xfrm>
            <a:off x="464451" y="536088"/>
            <a:ext cx="5582408" cy="1343783"/>
            <a:chOff x="209950" y="457200"/>
            <a:chExt cx="5582408" cy="1343783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5371D108-E0AA-0848-860F-3E75D9FA65DD}"/>
                </a:ext>
              </a:extLst>
            </p:cNvPr>
            <p:cNvSpPr/>
            <p:nvPr/>
          </p:nvSpPr>
          <p:spPr>
            <a:xfrm>
              <a:off x="209950" y="457200"/>
              <a:ext cx="5582408" cy="134378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4FD77C54-05A5-744F-B9E9-544A67D5507B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232984" y="931054"/>
              <a:ext cx="1" cy="441121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FD21C892-7937-924F-9559-BD68A83B95F7}"/>
                </a:ext>
              </a:extLst>
            </p:cNvPr>
            <p:cNvSpPr txBox="1"/>
            <p:nvPr/>
          </p:nvSpPr>
          <p:spPr>
            <a:xfrm>
              <a:off x="3538876" y="1300444"/>
              <a:ext cx="2210862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Operand 2 constant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B30B3D10-8B0D-8C41-A468-927BBDA30790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943482" y="982801"/>
              <a:ext cx="1" cy="372879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288FF6F6-4164-9A49-938D-A39E1A29C46C}"/>
                </a:ext>
              </a:extLst>
            </p:cNvPr>
            <p:cNvSpPr txBox="1"/>
            <p:nvPr/>
          </p:nvSpPr>
          <p:spPr>
            <a:xfrm>
              <a:off x="863352" y="1300444"/>
              <a:ext cx="1298885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destination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BDE5BF2C-2629-C744-8B0D-78CF7823E491}"/>
                </a:ext>
              </a:extLst>
            </p:cNvPr>
            <p:cNvSpPr txBox="1"/>
            <p:nvPr/>
          </p:nvSpPr>
          <p:spPr>
            <a:xfrm>
              <a:off x="397336" y="572258"/>
              <a:ext cx="1282198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&lt;op&gt;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BBB1A992-B4E5-E342-BDA8-AE16EC2AE411}"/>
                </a:ext>
              </a:extLst>
            </p:cNvPr>
            <p:cNvSpPr txBox="1"/>
            <p:nvPr/>
          </p:nvSpPr>
          <p:spPr>
            <a:xfrm>
              <a:off x="1679533" y="576753"/>
              <a:ext cx="836233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Rd</a:t>
              </a:r>
            </a:p>
          </p:txBody>
        </p: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68C29FCD-938B-0642-8FE2-EA468EC551AE}"/>
              </a:ext>
            </a:extLst>
          </p:cNvPr>
          <p:cNvSpPr txBox="1"/>
          <p:nvPr/>
        </p:nvSpPr>
        <p:spPr>
          <a:xfrm>
            <a:off x="3599335" y="657338"/>
            <a:ext cx="668773" cy="4001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0"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rot4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AF681031-AD30-C54D-AB8A-D78530964807}"/>
              </a:ext>
            </a:extLst>
          </p:cNvPr>
          <p:cNvSpPr txBox="1"/>
          <p:nvPr/>
        </p:nvSpPr>
        <p:spPr>
          <a:xfrm>
            <a:off x="4263729" y="658478"/>
            <a:ext cx="853119" cy="4001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0"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imm8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DC38710-D173-7840-8FBC-EDD4F1537E3C}"/>
              </a:ext>
            </a:extLst>
          </p:cNvPr>
          <p:cNvSpPr txBox="1"/>
          <p:nvPr/>
        </p:nvSpPr>
        <p:spPr>
          <a:xfrm>
            <a:off x="2770267" y="657365"/>
            <a:ext cx="838325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tx2"/>
                </a:solidFill>
              </a:rPr>
              <a:t>Rn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F26798A9-E40D-DF4F-AEB5-3FE580F41AF2}"/>
              </a:ext>
            </a:extLst>
          </p:cNvPr>
          <p:cNvCxnSpPr>
            <a:cxnSpLocks/>
          </p:cNvCxnSpPr>
          <p:nvPr/>
        </p:nvCxnSpPr>
        <p:spPr bwMode="auto">
          <a:xfrm flipV="1">
            <a:off x="3183055" y="1017055"/>
            <a:ext cx="1" cy="372879"/>
          </a:xfrm>
          <a:prstGeom prst="straightConnector1">
            <a:avLst/>
          </a:prstGeom>
          <a:noFill/>
          <a:ln w="635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8ED82A35-85C8-DA4D-A85A-A8032624032B}"/>
              </a:ext>
            </a:extLst>
          </p:cNvPr>
          <p:cNvSpPr txBox="1"/>
          <p:nvPr/>
        </p:nvSpPr>
        <p:spPr>
          <a:xfrm>
            <a:off x="2491784" y="1384683"/>
            <a:ext cx="1251233" cy="369332"/>
          </a:xfrm>
          <a:prstGeom prst="rect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operand 1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0FE2860-2B2E-1C4F-8DFB-94A06BBE31DB}"/>
              </a:ext>
            </a:extLst>
          </p:cNvPr>
          <p:cNvGrpSpPr/>
          <p:nvPr/>
        </p:nvGrpSpPr>
        <p:grpSpPr>
          <a:xfrm>
            <a:off x="6773349" y="536088"/>
            <a:ext cx="5017598" cy="1343783"/>
            <a:chOff x="6773349" y="536088"/>
            <a:chExt cx="5017598" cy="1343783"/>
          </a:xfrm>
        </p:grpSpPr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587E1456-CE19-8E44-ACF0-B63B5158D0D6}"/>
                </a:ext>
              </a:extLst>
            </p:cNvPr>
            <p:cNvGrpSpPr/>
            <p:nvPr/>
          </p:nvGrpSpPr>
          <p:grpSpPr>
            <a:xfrm>
              <a:off x="6773349" y="536088"/>
              <a:ext cx="5017598" cy="1343783"/>
              <a:chOff x="209950" y="457200"/>
              <a:chExt cx="5017598" cy="1343783"/>
            </a:xfrm>
          </p:grpSpPr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CD915F3D-A940-384A-A89D-829A31AC5808}"/>
                  </a:ext>
                </a:extLst>
              </p:cNvPr>
              <p:cNvSpPr/>
              <p:nvPr/>
            </p:nvSpPr>
            <p:spPr>
              <a:xfrm>
                <a:off x="209950" y="457200"/>
                <a:ext cx="5017598" cy="1343783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5" name="Straight Arrow Connector 64">
                <a:extLst>
                  <a:ext uri="{FF2B5EF4-FFF2-40B4-BE49-F238E27FC236}">
                    <a16:creationId xmlns:a16="http://schemas.microsoft.com/office/drawing/2014/main" id="{5B1537C3-4AD2-DB4B-B388-5BB863A507F9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3818087" y="935537"/>
                <a:ext cx="1" cy="441121"/>
              </a:xfrm>
              <a:prstGeom prst="straightConnector1">
                <a:avLst/>
              </a:prstGeom>
              <a:noFill/>
              <a:ln w="6350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7F961CBE-8960-5B44-ACB5-9462B10CC03B}"/>
                  </a:ext>
                </a:extLst>
              </p:cNvPr>
              <p:cNvSpPr txBox="1"/>
              <p:nvPr/>
            </p:nvSpPr>
            <p:spPr>
              <a:xfrm>
                <a:off x="3639858" y="1300600"/>
                <a:ext cx="1274708" cy="36933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</a:rPr>
                  <a:t>Operand 2</a:t>
                </a:r>
              </a:p>
            </p:txBody>
          </p:sp>
          <p:cxnSp>
            <p:nvCxnSpPr>
              <p:cNvPr id="67" name="Straight Arrow Connector 66">
                <a:extLst>
                  <a:ext uri="{FF2B5EF4-FFF2-40B4-BE49-F238E27FC236}">
                    <a16:creationId xmlns:a16="http://schemas.microsoft.com/office/drawing/2014/main" id="{657EA164-2CEB-B847-B347-7CE556623136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1943482" y="982801"/>
                <a:ext cx="1" cy="372879"/>
              </a:xfrm>
              <a:prstGeom prst="straightConnector1">
                <a:avLst/>
              </a:prstGeom>
              <a:noFill/>
              <a:ln w="6350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F0C85C6A-7348-3B4F-BCCE-3CBC799DDF3B}"/>
                  </a:ext>
                </a:extLst>
              </p:cNvPr>
              <p:cNvSpPr txBox="1"/>
              <p:nvPr/>
            </p:nvSpPr>
            <p:spPr>
              <a:xfrm>
                <a:off x="896131" y="1304928"/>
                <a:ext cx="1332001" cy="36933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</a:rPr>
                  <a:t>destination</a:t>
                </a:r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A281571F-F8F0-6E47-A4C7-F02C9176B2C1}"/>
                  </a:ext>
                </a:extLst>
              </p:cNvPr>
              <p:cNvSpPr txBox="1"/>
              <p:nvPr/>
            </p:nvSpPr>
            <p:spPr>
              <a:xfrm>
                <a:off x="397336" y="572258"/>
                <a:ext cx="1282198" cy="400110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tx2"/>
                    </a:solidFill>
                  </a:rPr>
                  <a:t>&lt;op&gt;</a:t>
                </a:r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771EE205-B4DF-974F-9A33-AC5140B67A7F}"/>
                  </a:ext>
                </a:extLst>
              </p:cNvPr>
              <p:cNvSpPr txBox="1"/>
              <p:nvPr/>
            </p:nvSpPr>
            <p:spPr>
              <a:xfrm>
                <a:off x="1679533" y="576753"/>
                <a:ext cx="836233" cy="400110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tx2"/>
                    </a:solidFill>
                  </a:rPr>
                  <a:t>Rd</a:t>
                </a:r>
              </a:p>
            </p:txBody>
          </p:sp>
        </p:grp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405E515E-D899-B54A-8D61-4735C4F44E08}"/>
                </a:ext>
              </a:extLst>
            </p:cNvPr>
            <p:cNvSpPr txBox="1"/>
            <p:nvPr/>
          </p:nvSpPr>
          <p:spPr>
            <a:xfrm>
              <a:off x="9079165" y="657365"/>
              <a:ext cx="838325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Rn</a:t>
              </a:r>
            </a:p>
          </p:txBody>
        </p: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15FE4A25-6005-DA48-A8D5-9E29D5B21A5A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9502573" y="1042895"/>
              <a:ext cx="1" cy="372879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BE305E5F-DCFF-5B4A-A468-FA0B8D0F85E9}"/>
                </a:ext>
              </a:extLst>
            </p:cNvPr>
            <p:cNvSpPr txBox="1"/>
            <p:nvPr/>
          </p:nvSpPr>
          <p:spPr>
            <a:xfrm>
              <a:off x="8892252" y="1388758"/>
              <a:ext cx="1251233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operand 1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07C04821-8F93-574E-B53E-475A9DD5091E}"/>
                </a:ext>
              </a:extLst>
            </p:cNvPr>
            <p:cNvSpPr txBox="1"/>
            <p:nvPr/>
          </p:nvSpPr>
          <p:spPr>
            <a:xfrm>
              <a:off x="9921672" y="666425"/>
              <a:ext cx="834347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Rm</a:t>
              </a:r>
            </a:p>
          </p:txBody>
        </p:sp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id="{7A3246FE-7D9B-8545-A186-80C065D41A8F}"/>
              </a:ext>
            </a:extLst>
          </p:cNvPr>
          <p:cNvSpPr txBox="1"/>
          <p:nvPr/>
        </p:nvSpPr>
        <p:spPr>
          <a:xfrm>
            <a:off x="8270246" y="2192824"/>
            <a:ext cx="3420815" cy="646331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Bytes</a:t>
            </a:r>
            <a:r>
              <a:rPr lang="en-US" dirty="0"/>
              <a:t>: 0 &lt;= </a:t>
            </a:r>
            <a:r>
              <a:rPr lang="en-US" dirty="0">
                <a:solidFill>
                  <a:srgbClr val="0070C0"/>
                </a:solidFill>
              </a:rPr>
              <a:t>imm8</a:t>
            </a:r>
            <a:r>
              <a:rPr lang="en-US" dirty="0"/>
              <a:t> </a:t>
            </a:r>
            <a:r>
              <a:rPr lang="en-US" dirty="0">
                <a:solidFill>
                  <a:schemeClr val="tx2"/>
                </a:solidFill>
              </a:rPr>
              <a:t>&lt;= 255  + values from "rotating" rot 4 bits</a:t>
            </a:r>
          </a:p>
        </p:txBody>
      </p:sp>
      <p:graphicFrame>
        <p:nvGraphicFramePr>
          <p:cNvPr id="32" name="Table 31">
            <a:extLst>
              <a:ext uri="{FF2B5EF4-FFF2-40B4-BE49-F238E27FC236}">
                <a16:creationId xmlns:a16="http://schemas.microsoft.com/office/drawing/2014/main" id="{90F4B079-DBE0-EB41-99A2-832495C34E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6495836"/>
              </p:ext>
            </p:extLst>
          </p:nvPr>
        </p:nvGraphicFramePr>
        <p:xfrm>
          <a:off x="211331" y="3957362"/>
          <a:ext cx="11479730" cy="2364613"/>
        </p:xfrm>
        <a:graphic>
          <a:graphicData uri="http://schemas.openxmlformats.org/drawingml/2006/table">
            <a:tbl>
              <a:tblPr firstRow="1" firstCol="1" lastRow="1" lastCol="1" bandRow="1" bandCol="1"/>
              <a:tblGrid>
                <a:gridCol w="58152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55469">
                  <a:extLst>
                    <a:ext uri="{9D8B030D-6E8A-4147-A177-3AD203B41FA5}">
                      <a16:colId xmlns:a16="http://schemas.microsoft.com/office/drawing/2014/main" val="1138042311"/>
                    </a:ext>
                  </a:extLst>
                </a:gridCol>
                <a:gridCol w="23774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315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1706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800" b="1" i="1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Times New Roman"/>
                          <a:cs typeface="Calibri"/>
                        </a:rPr>
                        <a:t>Bitwise &lt;op&gt; description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+mn-lt"/>
                        <a:ea typeface="Arial"/>
                      </a:endParaRPr>
                    </a:p>
                  </a:txBody>
                  <a:tcPr marL="73025" marR="73025" marT="8890" marB="889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Arial"/>
                        </a:rPr>
                        <a:t>C Syntax</a:t>
                      </a:r>
                    </a:p>
                  </a:txBody>
                  <a:tcPr marL="73025" marR="73025" marT="8890" marB="889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800" b="1" i="1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Times New Roman"/>
                          <a:cs typeface="Calibri"/>
                        </a:rPr>
                        <a:t>Arm &lt;op&gt; Syntax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800" b="1" i="1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Arial"/>
                          <a:cs typeface="Calibri"/>
                        </a:rPr>
                        <a:t>Op2: either register or constant value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+mn-lt"/>
                        <a:ea typeface="Arial"/>
                      </a:endParaRPr>
                    </a:p>
                  </a:txBody>
                  <a:tcPr marL="73025" marR="73025" marT="8890" marB="889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1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Times New Roman"/>
                          <a:cs typeface="Calibri"/>
                        </a:rPr>
                        <a:t>Operation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+mn-lt"/>
                        <a:ea typeface="Arial"/>
                      </a:endParaRPr>
                    </a:p>
                  </a:txBody>
                  <a:tcPr marL="73025" marR="73025" marT="8890" marB="889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00050" algn="l"/>
                        </a:tabLs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/>
                          <a:cs typeface="Calibri"/>
                        </a:rPr>
                        <a:t>Bitwise </a:t>
                      </a:r>
                      <a:r>
                        <a:rPr lang="en-US" sz="1800" b="1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Times New Roman"/>
                          <a:cs typeface="Calibri"/>
                        </a:rPr>
                        <a:t>AND</a:t>
                      </a:r>
                      <a:endParaRPr lang="en-US" sz="1800" b="1" dirty="0">
                        <a:solidFill>
                          <a:srgbClr val="0070C0"/>
                        </a:solidFill>
                        <a:effectLst/>
                        <a:latin typeface="+mn-lt"/>
                        <a:ea typeface="Arial"/>
                      </a:endParaRPr>
                    </a:p>
                  </a:txBody>
                  <a:tcPr marL="73025" marR="73025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57225" algn="l"/>
                        </a:tabLst>
                      </a:pP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a &amp; b</a:t>
                      </a:r>
                    </a:p>
                  </a:txBody>
                  <a:tcPr marL="73025" marR="73025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57225" algn="l"/>
                        </a:tabLst>
                      </a:pPr>
                      <a:r>
                        <a:rPr lang="en-US" sz="1800" b="0" i="0" dirty="0">
                          <a:solidFill>
                            <a:srgbClr val="0070C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and</a:t>
                      </a:r>
                      <a:r>
                        <a:rPr lang="en-US" sz="1800" b="0" i="0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	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</a:t>
                      </a:r>
                      <a:r>
                        <a:rPr lang="en-US" sz="1800" b="0" i="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R</a:t>
                      </a:r>
                      <a:r>
                        <a:rPr lang="en-US" sz="1800" b="0" i="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n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Op2</a:t>
                      </a:r>
                      <a:endParaRPr lang="en-US" sz="1800" b="0" i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73025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</a:t>
                      </a:r>
                      <a:r>
                        <a:rPr lang="en-US" sz="1800" b="0" i="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  <a:sym typeface="Wingdings"/>
                        </a:rPr>
                        <a:t>=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R</a:t>
                      </a:r>
                      <a:r>
                        <a:rPr lang="en-US" sz="1800" b="0" i="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n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&amp; Op2</a:t>
                      </a:r>
                      <a:endParaRPr lang="en-US" sz="1800" b="0" i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73025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00050" algn="l"/>
                        </a:tabLs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/>
                          <a:cs typeface="Calibri"/>
                        </a:rPr>
                        <a:t>Bitwise </a:t>
                      </a:r>
                      <a:r>
                        <a:rPr lang="en-US" sz="1800" b="1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Times New Roman"/>
                          <a:cs typeface="Calibri"/>
                        </a:rPr>
                        <a:t>OR</a:t>
                      </a:r>
                      <a:endParaRPr lang="en-US" sz="1800" b="1" dirty="0">
                        <a:solidFill>
                          <a:srgbClr val="0070C0"/>
                        </a:solidFill>
                        <a:effectLst/>
                        <a:latin typeface="+mn-lt"/>
                        <a:ea typeface="Arial"/>
                      </a:endParaRPr>
                    </a:p>
                  </a:txBody>
                  <a:tcPr marL="73025" marR="73025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57225" algn="l"/>
                        </a:tabLst>
                      </a:pP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a | b</a:t>
                      </a:r>
                    </a:p>
                  </a:txBody>
                  <a:tcPr marL="73025" marR="73025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57225" algn="l"/>
                        </a:tabLst>
                      </a:pPr>
                      <a:r>
                        <a:rPr lang="en-US" sz="1800" b="0" i="0" dirty="0" err="1">
                          <a:solidFill>
                            <a:srgbClr val="0070C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orr</a:t>
                      </a:r>
                      <a:r>
                        <a:rPr lang="en-US" sz="1800" b="0" i="0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	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</a:t>
                      </a:r>
                      <a:r>
                        <a:rPr lang="en-US" sz="1800" b="0" i="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R</a:t>
                      </a:r>
                      <a:r>
                        <a:rPr lang="en-US" sz="1800" b="0" i="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n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Op2</a:t>
                      </a:r>
                      <a:endParaRPr lang="en-US" sz="1800" b="0" i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73025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</a:t>
                      </a:r>
                      <a:r>
                        <a:rPr lang="en-US" sz="1800" b="0" i="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  <a:sym typeface="Wingdings"/>
                        </a:rPr>
                        <a:t>=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R</a:t>
                      </a:r>
                      <a:r>
                        <a:rPr lang="en-US" sz="1800" b="0" i="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n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| Op2</a:t>
                      </a:r>
                      <a:endParaRPr lang="en-US" sz="1800" b="0" i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73025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00050" algn="l"/>
                        </a:tabLs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/>
                          <a:cs typeface="Calibri"/>
                        </a:rPr>
                        <a:t>Exclusive </a:t>
                      </a:r>
                      <a:r>
                        <a:rPr lang="en-US" sz="1800" b="1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Times New Roman"/>
                          <a:cs typeface="Calibri"/>
                        </a:rPr>
                        <a:t>OR</a:t>
                      </a:r>
                      <a:endParaRPr lang="en-US" sz="1800" b="1" dirty="0">
                        <a:solidFill>
                          <a:srgbClr val="0070C0"/>
                        </a:solidFill>
                        <a:effectLst/>
                        <a:latin typeface="+mn-lt"/>
                        <a:ea typeface="Arial"/>
                      </a:endParaRPr>
                    </a:p>
                  </a:txBody>
                  <a:tcPr marL="73025" marR="73025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57225" algn="l"/>
                        </a:tabLst>
                      </a:pP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a ^ b</a:t>
                      </a:r>
                    </a:p>
                  </a:txBody>
                  <a:tcPr marL="73025" marR="73025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57225" algn="l"/>
                        </a:tabLst>
                      </a:pPr>
                      <a:r>
                        <a:rPr lang="en-US" sz="1800" b="0" i="0" dirty="0" err="1">
                          <a:solidFill>
                            <a:srgbClr val="0070C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eor</a:t>
                      </a:r>
                      <a:r>
                        <a:rPr lang="en-US" sz="1800" b="0" i="0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	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</a:t>
                      </a:r>
                      <a:r>
                        <a:rPr lang="en-US" sz="1800" b="0" i="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R</a:t>
                      </a:r>
                      <a:r>
                        <a:rPr lang="en-US" sz="1800" b="0" i="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n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Op2</a:t>
                      </a:r>
                      <a:endParaRPr lang="en-US" sz="1800" b="0" i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73025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</a:t>
                      </a:r>
                      <a:r>
                        <a:rPr lang="en-US" sz="1800" b="0" i="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  <a:sym typeface="Wingdings"/>
                        </a:rPr>
                        <a:t>=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R</a:t>
                      </a:r>
                      <a:r>
                        <a:rPr lang="en-US" sz="1800" b="0" i="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n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^ Op2</a:t>
                      </a:r>
                      <a:endParaRPr lang="en-US" sz="1800" b="0" i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73025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964943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4DB"/>
                          </a:highlight>
                          <a:latin typeface="Arial" panose="020B0604020202020204" pitchFamily="34" charset="0"/>
                        </a:rPr>
                        <a:t>Bitwise </a:t>
                      </a:r>
                      <a:r>
                        <a:rPr lang="en-US" sz="1600" b="1" i="0" u="none" strike="noStrike">
                          <a:solidFill>
                            <a:srgbClr val="0000FF"/>
                          </a:solidFill>
                          <a:effectLst/>
                          <a:highlight>
                            <a:srgbClr val="FFF4DB"/>
                          </a:highlight>
                          <a:latin typeface="Arial" panose="020B0604020202020204" pitchFamily="34" charset="0"/>
                        </a:rPr>
                        <a:t>NOT</a:t>
                      </a:r>
                      <a:endParaRPr lang="en-US" sz="2800">
                        <a:effectLst/>
                        <a:highlight>
                          <a:srgbClr val="FFF4DB"/>
                        </a:highlight>
                      </a:endParaRP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4DB"/>
                          </a:highlight>
                          <a:latin typeface="Consolas" panose="020B0609020204030204" pitchFamily="49" charset="0"/>
                        </a:rPr>
                        <a:t>a = ~b</a:t>
                      </a:r>
                      <a:endParaRPr lang="en-US" sz="2800">
                        <a:effectLst/>
                        <a:highlight>
                          <a:srgbClr val="FFF4DB"/>
                        </a:highlight>
                      </a:endParaRP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70C0"/>
                          </a:solidFill>
                          <a:effectLst/>
                          <a:highlight>
                            <a:srgbClr val="FFF4DB"/>
                          </a:highlight>
                          <a:latin typeface="Consolas" panose="020B0609020204030204" pitchFamily="49" charset="0"/>
                        </a:rPr>
                        <a:t>mvn</a:t>
                      </a:r>
                      <a:r>
                        <a:rPr lang="en-US" sz="1600" b="0" i="0" u="none" strike="noStrike">
                          <a:solidFill>
                            <a:srgbClr val="FF0000"/>
                          </a:solidFill>
                          <a:effectLst/>
                          <a:highlight>
                            <a:srgbClr val="FFF4DB"/>
                          </a:highlight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4DB"/>
                          </a:highlight>
                          <a:latin typeface="Consolas" panose="020B0609020204030204" pitchFamily="49" charset="0"/>
                        </a:rPr>
                        <a:t>R</a:t>
                      </a:r>
                      <a:r>
                        <a:rPr lang="en-US" sz="1600" b="0" i="0" u="none" strike="noStrike" baseline="-25000">
                          <a:solidFill>
                            <a:srgbClr val="000000"/>
                          </a:solidFill>
                          <a:effectLst/>
                          <a:highlight>
                            <a:srgbClr val="FFF4DB"/>
                          </a:highlight>
                          <a:latin typeface="Consolas" panose="020B0609020204030204" pitchFamily="49" charset="0"/>
                        </a:rPr>
                        <a:t>d</a:t>
                      </a: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4DB"/>
                          </a:highlight>
                          <a:latin typeface="Consolas" panose="020B0609020204030204" pitchFamily="49" charset="0"/>
                        </a:rPr>
                        <a:t>, R</a:t>
                      </a:r>
                      <a:r>
                        <a:rPr lang="en-US" sz="1600" b="0" i="0" u="none" strike="noStrike" baseline="-25000">
                          <a:solidFill>
                            <a:srgbClr val="000000"/>
                          </a:solidFill>
                          <a:effectLst/>
                          <a:highlight>
                            <a:srgbClr val="FFF4DB"/>
                          </a:highlight>
                          <a:latin typeface="Consolas" panose="020B0609020204030204" pitchFamily="49" charset="0"/>
                        </a:rPr>
                        <a:t>n</a:t>
                      </a:r>
                      <a:endParaRPr lang="en-US" sz="2800">
                        <a:effectLst/>
                        <a:highlight>
                          <a:srgbClr val="FFF4DB"/>
                        </a:highlight>
                      </a:endParaRP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4DB"/>
                          </a:highlight>
                          <a:latin typeface="Consolas" panose="020B0609020204030204" pitchFamily="49" charset="0"/>
                        </a:rPr>
                        <a:t>R</a:t>
                      </a:r>
                      <a:r>
                        <a:rPr lang="en-US" sz="1600" b="0" i="0" u="none" strike="noStrike" baseline="-25000" dirty="0">
                          <a:solidFill>
                            <a:srgbClr val="000000"/>
                          </a:solidFill>
                          <a:effectLst/>
                          <a:highlight>
                            <a:srgbClr val="FFF4DB"/>
                          </a:highlight>
                          <a:latin typeface="Consolas" panose="020B0609020204030204" pitchFamily="49" charset="0"/>
                        </a:rPr>
                        <a:t>d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4DB"/>
                          </a:highlight>
                          <a:latin typeface="Consolas" panose="020B0609020204030204" pitchFamily="49" charset="0"/>
                        </a:rPr>
                        <a:t> = ~R</a:t>
                      </a:r>
                      <a:r>
                        <a:rPr lang="en-US" sz="1600" b="0" i="0" u="none" strike="noStrike" baseline="-25000" dirty="0">
                          <a:solidFill>
                            <a:srgbClr val="000000"/>
                          </a:solidFill>
                          <a:effectLst/>
                          <a:highlight>
                            <a:srgbClr val="FFF4DB"/>
                          </a:highlight>
                          <a:latin typeface="Consolas" panose="020B0609020204030204" pitchFamily="49" charset="0"/>
                        </a:rPr>
                        <a:t>n</a:t>
                      </a:r>
                      <a:endParaRPr lang="en-US" sz="2800" dirty="0">
                        <a:effectLst/>
                        <a:highlight>
                          <a:srgbClr val="FFF4DB"/>
                        </a:highlight>
                      </a:endParaRP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127492"/>
                  </a:ext>
                </a:extLst>
              </a:tr>
            </a:tbl>
          </a:graphicData>
        </a:graphic>
      </p:graphicFrame>
      <p:sp>
        <p:nvSpPr>
          <p:cNvPr id="31" name="TextBox 30">
            <a:extLst>
              <a:ext uri="{FF2B5EF4-FFF2-40B4-BE49-F238E27FC236}">
                <a16:creationId xmlns:a16="http://schemas.microsoft.com/office/drawing/2014/main" id="{6C8383E3-AECF-7745-A0C0-5DEBAEEE4E73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034124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76" grpId="0" animBg="1"/>
      <p:bldP spid="3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1912945-4DA8-2241-9983-3B4C73F4FDD9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747442" y="2849109"/>
            <a:ext cx="8481843" cy="3537528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dirty="0"/>
              <a:t>Boolean operators </a:t>
            </a:r>
            <a:r>
              <a:rPr lang="en-US" b="1" dirty="0">
                <a:solidFill>
                  <a:srgbClr val="0070C0"/>
                </a:solidFill>
              </a:rPr>
              <a:t>act on the entire value not the individual bits</a:t>
            </a:r>
          </a:p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</a:rPr>
              <a:t>bitwise &amp;        </a:t>
            </a:r>
            <a:r>
              <a:rPr lang="en-US" b="1" dirty="0">
                <a:solidFill>
                  <a:srgbClr val="7030A0"/>
                </a:solidFill>
              </a:rPr>
              <a:t>versus      </a:t>
            </a:r>
            <a:r>
              <a:rPr lang="en-US" b="1" dirty="0">
                <a:solidFill>
                  <a:srgbClr val="0070C0"/>
                </a:solidFill>
              </a:rPr>
              <a:t> </a:t>
            </a:r>
            <a:r>
              <a:rPr lang="en-US" b="1" dirty="0" err="1">
                <a:solidFill>
                  <a:srgbClr val="0070C0"/>
                </a:solidFill>
              </a:rPr>
              <a:t>boolean</a:t>
            </a:r>
            <a:r>
              <a:rPr lang="en-US" b="1" dirty="0">
                <a:solidFill>
                  <a:srgbClr val="0070C0"/>
                </a:solidFill>
              </a:rPr>
              <a:t> &amp;&amp;</a:t>
            </a:r>
          </a:p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b="1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0x10 &amp;   0x01 = 0x00 (bitwise)</a:t>
            </a:r>
          </a:p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0x10 &amp;&amp;  0x01 = 0x01 (Boolean)</a:t>
            </a:r>
          </a:p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  <a:cs typeface="Courier New" panose="02070309020205020404" pitchFamily="49" charset="0"/>
              </a:rPr>
              <a:t>bitwise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~   </a:t>
            </a:r>
            <a:r>
              <a:rPr lang="en-US" b="1" dirty="0">
                <a:solidFill>
                  <a:srgbClr val="7030A0"/>
                </a:solidFill>
                <a:cs typeface="Courier New" panose="02070309020205020404" pitchFamily="49" charset="0"/>
              </a:rPr>
              <a:t>versus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boolean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!</a:t>
            </a:r>
          </a:p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b="1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~0x01 = 0xfffffffe (bitwise)</a:t>
            </a:r>
          </a:p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!0x01 = 0x0 (</a:t>
            </a:r>
            <a:r>
              <a:rPr lang="en-US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Booelan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153683-553A-A54D-8D06-10ED28E0F0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Bitwise versus C Boolean Operators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80ECF5A-EFE8-4D4E-8238-18330D2A1D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0595157"/>
              </p:ext>
            </p:extLst>
          </p:nvPr>
        </p:nvGraphicFramePr>
        <p:xfrm>
          <a:off x="1690798" y="1165253"/>
          <a:ext cx="8377382" cy="1316499"/>
        </p:xfrm>
        <a:graphic>
          <a:graphicData uri="http://schemas.openxmlformats.org/drawingml/2006/table">
            <a:tbl>
              <a:tblPr firstRow="1" firstCol="1" lastRow="1" lastCol="1" bandRow="1" bandCol="1"/>
              <a:tblGrid>
                <a:gridCol w="18641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320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7883">
                  <a:extLst>
                    <a:ext uri="{9D8B030D-6E8A-4147-A177-3AD203B41FA5}">
                      <a16:colId xmlns:a16="http://schemas.microsoft.com/office/drawing/2014/main" val="3772163998"/>
                    </a:ext>
                  </a:extLst>
                </a:gridCol>
                <a:gridCol w="24816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61651">
                  <a:extLst>
                    <a:ext uri="{9D8B030D-6E8A-4147-A177-3AD203B41FA5}">
                      <a16:colId xmlns:a16="http://schemas.microsoft.com/office/drawing/2014/main" val="2674773951"/>
                    </a:ext>
                  </a:extLst>
                </a:gridCol>
              </a:tblGrid>
              <a:tr h="26527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Arial"/>
                          <a:cs typeface="Calibri"/>
                        </a:rPr>
                        <a:t>Meaning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8759" marB="875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Operator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8759" marB="87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8759" marB="87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Operator 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8759" marB="875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Meaning 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+mn-lt"/>
                        <a:ea typeface="Arial"/>
                        <a:cs typeface="Times New Roman"/>
                      </a:endParaRPr>
                    </a:p>
                  </a:txBody>
                  <a:tcPr marL="71950" marR="71950" marT="8759" marB="875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40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Times New Roman"/>
                          <a:cs typeface="Courier New" panose="02070309020205020404" pitchFamily="49" charset="0"/>
                        </a:rPr>
                        <a:t>Boolean AND</a:t>
                      </a:r>
                      <a:endParaRPr lang="en-US" sz="1800" b="1" i="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Arial"/>
                        <a:cs typeface="Courier New" panose="02070309020205020404" pitchFamily="49" charset="0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Times New Roman"/>
                          <a:cs typeface="Courier New" panose="02070309020205020404" pitchFamily="49" charset="0"/>
                        </a:rPr>
                        <a:t>a &amp;&amp; b</a:t>
                      </a:r>
                      <a:endParaRPr lang="en-US" sz="1800" b="1" i="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Arial"/>
                        <a:cs typeface="Courier New" panose="02070309020205020404" pitchFamily="49" charset="0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b="1" i="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Arial"/>
                        <a:cs typeface="Courier New" panose="02070309020205020404" pitchFamily="49" charset="0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Times New Roman"/>
                          <a:cs typeface="Courier New" panose="02070309020205020404" pitchFamily="49" charset="0"/>
                        </a:rPr>
                        <a:t>a &amp; b</a:t>
                      </a:r>
                      <a:endParaRPr lang="en-US" sz="1800" b="1" i="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Arial"/>
                        <a:cs typeface="Courier New" panose="02070309020205020404" pitchFamily="49" charset="0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Arial"/>
                          <a:cs typeface="Courier New" panose="02070309020205020404" pitchFamily="49" charset="0"/>
                        </a:rPr>
                        <a:t>Bitwise AND</a:t>
                      </a: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40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Times New Roman"/>
                          <a:cs typeface="Courier New" panose="02070309020205020404" pitchFamily="49" charset="0"/>
                        </a:rPr>
                        <a:t>Boolean OR</a:t>
                      </a:r>
                      <a:endParaRPr lang="en-US" sz="1800" b="1" i="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Arial"/>
                        <a:cs typeface="Courier New" panose="02070309020205020404" pitchFamily="49" charset="0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Times New Roman"/>
                          <a:cs typeface="Courier New" panose="02070309020205020404" pitchFamily="49" charset="0"/>
                        </a:rPr>
                        <a:t>a || b</a:t>
                      </a:r>
                      <a:endParaRPr lang="en-US" sz="1800" b="1" i="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Arial"/>
                        <a:cs typeface="Courier New" panose="02070309020205020404" pitchFamily="49" charset="0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b="1" i="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Arial"/>
                        <a:cs typeface="Courier New" panose="02070309020205020404" pitchFamily="49" charset="0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Times New Roman"/>
                          <a:cs typeface="Courier New" panose="02070309020205020404" pitchFamily="49" charset="0"/>
                        </a:rPr>
                        <a:t>a | b</a:t>
                      </a:r>
                      <a:endParaRPr lang="en-US" sz="1800" b="1" i="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Arial"/>
                        <a:cs typeface="Courier New" panose="02070309020205020404" pitchFamily="49" charset="0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Arial"/>
                          <a:cs typeface="Courier New" panose="02070309020205020404" pitchFamily="49" charset="0"/>
                        </a:rPr>
                        <a:t>Bitwise OR</a:t>
                      </a: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40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Times New Roman"/>
                          <a:cs typeface="Courier New" panose="02070309020205020404" pitchFamily="49" charset="0"/>
                        </a:rPr>
                        <a:t>Boolean NOT</a:t>
                      </a:r>
                      <a:endParaRPr lang="en-US" sz="1800" b="1" i="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Arial"/>
                        <a:cs typeface="Courier New" panose="02070309020205020404" pitchFamily="49" charset="0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Times New Roman"/>
                          <a:cs typeface="Courier New" panose="02070309020205020404" pitchFamily="49" charset="0"/>
                        </a:rPr>
                        <a:t>!b</a:t>
                      </a:r>
                      <a:endParaRPr lang="en-US" sz="1800" b="1" i="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Arial"/>
                        <a:cs typeface="Courier New" panose="02070309020205020404" pitchFamily="49" charset="0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b="1" i="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Arial"/>
                        <a:cs typeface="Courier New" panose="02070309020205020404" pitchFamily="49" charset="0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Times New Roman"/>
                          <a:cs typeface="Courier New" panose="02070309020205020404" pitchFamily="49" charset="0"/>
                        </a:rPr>
                        <a:t>~b</a:t>
                      </a:r>
                      <a:endParaRPr lang="en-US" sz="1800" b="1" i="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Arial"/>
                        <a:cs typeface="Courier New" panose="02070309020205020404" pitchFamily="49" charset="0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Arial"/>
                          <a:cs typeface="Courier New" panose="02070309020205020404" pitchFamily="49" charset="0"/>
                        </a:rPr>
                        <a:t>Bitwise NOT</a:t>
                      </a: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7534099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D697150-021F-554C-A2A6-5993110CD797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17B6EF-D37E-C6CF-D2AE-B114921ED7B7}"/>
              </a:ext>
            </a:extLst>
          </p:cNvPr>
          <p:cNvSpPr txBox="1"/>
          <p:nvPr/>
        </p:nvSpPr>
        <p:spPr>
          <a:xfrm>
            <a:off x="2428563" y="795921"/>
            <a:ext cx="2121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Boolean Operators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BDDE63E-FE1F-5A06-2F88-D77C582A931F}"/>
              </a:ext>
            </a:extLst>
          </p:cNvPr>
          <p:cNvSpPr txBox="1"/>
          <p:nvPr/>
        </p:nvSpPr>
        <p:spPr>
          <a:xfrm>
            <a:off x="6525830" y="795291"/>
            <a:ext cx="2005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Bitwise Operators</a:t>
            </a:r>
          </a:p>
        </p:txBody>
      </p:sp>
    </p:spTree>
    <p:extLst>
      <p:ext uri="{BB962C8B-B14F-4D97-AF65-F5344CB8AC3E}">
        <p14:creationId xmlns:p14="http://schemas.microsoft.com/office/powerpoint/2010/main" val="3742867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C5D18-CE63-D448-90DD-C6D5ABE2E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556564"/>
          </a:xfrm>
        </p:spPr>
        <p:txBody>
          <a:bodyPr/>
          <a:lstStyle/>
          <a:p>
            <a:r>
              <a:rPr lang="en-US" dirty="0"/>
              <a:t>The act (operation) of </a:t>
            </a:r>
            <a:r>
              <a:rPr lang="en-US" i="1" dirty="0">
                <a:solidFill>
                  <a:schemeClr val="accent3"/>
                </a:solidFill>
              </a:rPr>
              <a:t>Masking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9249E87-0AB4-8C4B-96B4-E0747E3219A1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536969" y="682285"/>
            <a:ext cx="8828506" cy="5593009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fontAlgn="base"/>
            <a:endParaRPr lang="en-US" sz="1400" dirty="0">
              <a:solidFill>
                <a:srgbClr val="0070C0"/>
              </a:solidFill>
            </a:endParaRPr>
          </a:p>
          <a:p>
            <a:pPr fontAlgn="base"/>
            <a:endParaRPr lang="en-US" sz="2000" dirty="0">
              <a:solidFill>
                <a:srgbClr val="0070C0"/>
              </a:solidFill>
            </a:endParaRPr>
          </a:p>
          <a:p>
            <a:pPr fontAlgn="base"/>
            <a:endParaRPr lang="en-US" sz="2000" dirty="0">
              <a:solidFill>
                <a:srgbClr val="0070C0"/>
              </a:solidFill>
            </a:endParaRPr>
          </a:p>
          <a:p>
            <a:pPr fontAlgn="base"/>
            <a:endParaRPr lang="en-US" sz="2000" dirty="0">
              <a:solidFill>
                <a:srgbClr val="0070C0"/>
              </a:solidFill>
            </a:endParaRPr>
          </a:p>
          <a:p>
            <a:pPr marL="0" indent="0" fontAlgn="base">
              <a:buNone/>
            </a:pPr>
            <a:endParaRPr lang="en-US" sz="2800" dirty="0">
              <a:solidFill>
                <a:srgbClr val="0070C0"/>
              </a:solidFill>
            </a:endParaRPr>
          </a:p>
          <a:p>
            <a:pPr fontAlgn="base"/>
            <a:endParaRPr lang="en-US" sz="2000" dirty="0">
              <a:solidFill>
                <a:srgbClr val="0070C0"/>
              </a:solidFill>
            </a:endParaRPr>
          </a:p>
          <a:p>
            <a:pPr fontAlgn="base"/>
            <a:r>
              <a:rPr lang="en-US" sz="2000" dirty="0">
                <a:solidFill>
                  <a:srgbClr val="0070C0"/>
                </a:solidFill>
              </a:rPr>
              <a:t>Bit masks access/modify specific bits in memory</a:t>
            </a:r>
          </a:p>
          <a:p>
            <a:pPr fontAlgn="base"/>
            <a:r>
              <a:rPr lang="en-US" sz="2000" dirty="0">
                <a:solidFill>
                  <a:srgbClr val="0070C0"/>
                </a:solidFill>
              </a:rPr>
              <a:t>Masking</a:t>
            </a:r>
            <a:r>
              <a:rPr lang="en-US" sz="2000" dirty="0"/>
              <a:t> act of </a:t>
            </a:r>
            <a:r>
              <a:rPr lang="en-US" sz="2000" dirty="0">
                <a:solidFill>
                  <a:srgbClr val="0070C0"/>
                </a:solidFill>
              </a:rPr>
              <a:t>applying a mask to a value with a specific op:</a:t>
            </a:r>
          </a:p>
          <a:p>
            <a:pPr fontAlgn="base"/>
            <a:r>
              <a:rPr lang="en-US" sz="20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orr</a:t>
            </a:r>
            <a:r>
              <a:rPr lang="en-US" sz="20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2000" dirty="0">
                <a:solidFill>
                  <a:schemeClr val="tx2"/>
                </a:solidFill>
                <a:cs typeface="Consolas" panose="020B0609020204030204" pitchFamily="49" charset="0"/>
              </a:rPr>
              <a:t>0 passes bit unchanged, 1 sets bit to 1   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(a = b | c; // in C)</a:t>
            </a:r>
          </a:p>
          <a:p>
            <a:pPr fontAlgn="base"/>
            <a:r>
              <a:rPr lang="en-US" sz="20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eor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2000" dirty="0">
                <a:solidFill>
                  <a:schemeClr val="tx2"/>
                </a:solidFill>
                <a:cs typeface="Consolas" panose="020B0609020204030204" pitchFamily="49" charset="0"/>
              </a:rPr>
              <a:t>0 passes bit unchanged, 1 inverts the bit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(a = b ^ c; // in C)</a:t>
            </a:r>
            <a:endParaRPr lang="en-US" sz="2000" dirty="0">
              <a:solidFill>
                <a:schemeClr val="tx2"/>
              </a:solidFill>
              <a:cs typeface="Consolas" panose="020B0609020204030204" pitchFamily="49" charset="0"/>
            </a:endParaRPr>
          </a:p>
          <a:p>
            <a:pPr fontAlgn="base"/>
            <a:r>
              <a:rPr lang="en-US" sz="20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and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chemeClr val="tx2"/>
                </a:solidFill>
                <a:cs typeface="Consolas" panose="020B0609020204030204" pitchFamily="49" charset="0"/>
              </a:rPr>
              <a:t>0 clears the bit, 1 passes bit unchanged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(a = b &amp; c; // in C)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CC60E0A-8543-AD48-8965-5A4D66FACFE8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671603D4-DC5C-EF40-8CE4-A6810AD190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4353625"/>
              </p:ext>
            </p:extLst>
          </p:nvPr>
        </p:nvGraphicFramePr>
        <p:xfrm>
          <a:off x="1303505" y="961380"/>
          <a:ext cx="7129979" cy="2554430"/>
        </p:xfrm>
        <a:graphic>
          <a:graphicData uri="http://schemas.openxmlformats.org/drawingml/2006/table">
            <a:tbl>
              <a:tblPr firstRow="1" firstCol="1" bandRow="1"/>
              <a:tblGrid>
                <a:gridCol w="1346093">
                  <a:extLst>
                    <a:ext uri="{9D8B030D-6E8A-4147-A177-3AD203B41FA5}">
                      <a16:colId xmlns:a16="http://schemas.microsoft.com/office/drawing/2014/main" val="2452404202"/>
                    </a:ext>
                  </a:extLst>
                </a:gridCol>
                <a:gridCol w="720812">
                  <a:extLst>
                    <a:ext uri="{9D8B030D-6E8A-4147-A177-3AD203B41FA5}">
                      <a16:colId xmlns:a16="http://schemas.microsoft.com/office/drawing/2014/main" val="3565367705"/>
                    </a:ext>
                  </a:extLst>
                </a:gridCol>
                <a:gridCol w="722555">
                  <a:extLst>
                    <a:ext uri="{9D8B030D-6E8A-4147-A177-3AD203B41FA5}">
                      <a16:colId xmlns:a16="http://schemas.microsoft.com/office/drawing/2014/main" val="2951595851"/>
                    </a:ext>
                  </a:extLst>
                </a:gridCol>
                <a:gridCol w="720812">
                  <a:extLst>
                    <a:ext uri="{9D8B030D-6E8A-4147-A177-3AD203B41FA5}">
                      <a16:colId xmlns:a16="http://schemas.microsoft.com/office/drawing/2014/main" val="2646633516"/>
                    </a:ext>
                  </a:extLst>
                </a:gridCol>
                <a:gridCol w="724288">
                  <a:extLst>
                    <a:ext uri="{9D8B030D-6E8A-4147-A177-3AD203B41FA5}">
                      <a16:colId xmlns:a16="http://schemas.microsoft.com/office/drawing/2014/main" val="2030632157"/>
                    </a:ext>
                  </a:extLst>
                </a:gridCol>
                <a:gridCol w="724288">
                  <a:extLst>
                    <a:ext uri="{9D8B030D-6E8A-4147-A177-3AD203B41FA5}">
                      <a16:colId xmlns:a16="http://schemas.microsoft.com/office/drawing/2014/main" val="194243522"/>
                    </a:ext>
                  </a:extLst>
                </a:gridCol>
                <a:gridCol w="722555">
                  <a:extLst>
                    <a:ext uri="{9D8B030D-6E8A-4147-A177-3AD203B41FA5}">
                      <a16:colId xmlns:a16="http://schemas.microsoft.com/office/drawing/2014/main" val="1165046985"/>
                    </a:ext>
                  </a:extLst>
                </a:gridCol>
                <a:gridCol w="724288">
                  <a:extLst>
                    <a:ext uri="{9D8B030D-6E8A-4147-A177-3AD203B41FA5}">
                      <a16:colId xmlns:a16="http://schemas.microsoft.com/office/drawing/2014/main" val="901581374"/>
                    </a:ext>
                  </a:extLst>
                </a:gridCol>
                <a:gridCol w="724288">
                  <a:extLst>
                    <a:ext uri="{9D8B030D-6E8A-4147-A177-3AD203B41FA5}">
                      <a16:colId xmlns:a16="http://schemas.microsoft.com/office/drawing/2014/main" val="213463203"/>
                    </a:ext>
                  </a:extLst>
                </a:gridCol>
              </a:tblGrid>
              <a:tr h="51088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 =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1800" baseline="-25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1800" baseline="-25000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1800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8099583"/>
                  </a:ext>
                </a:extLst>
              </a:tr>
              <a:tr h="51088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&lt;op&gt;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&lt;op&gt;</a:t>
                      </a: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&lt;op&gt;</a:t>
                      </a: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&lt;op&gt;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&lt;op&gt;</a:t>
                      </a: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&lt;op&gt;</a:t>
                      </a: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&lt;op&gt;</a:t>
                      </a: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&lt;op&gt;</a:t>
                      </a: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67401634"/>
                  </a:ext>
                </a:extLst>
              </a:tr>
              <a:tr h="51088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 =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1800" baseline="-25000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1800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6807101"/>
                  </a:ext>
                </a:extLst>
              </a:tr>
              <a:tr h="51088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54069400"/>
                  </a:ext>
                </a:extLst>
              </a:tr>
              <a:tr h="51088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result =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1800" baseline="-25000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1800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65742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34857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heme/theme1.xml><?xml version="1.0" encoding="utf-8"?>
<a:theme xmlns:a="http://schemas.openxmlformats.org/drawingml/2006/main" name="Theme1">
  <a:themeElements>
    <a:clrScheme name="Custom 3">
      <a:dk1>
        <a:srgbClr val="6B767D"/>
      </a:dk1>
      <a:lt1>
        <a:srgbClr val="FFFFFF"/>
      </a:lt1>
      <a:dk2>
        <a:srgbClr val="384851"/>
      </a:dk2>
      <a:lt2>
        <a:srgbClr val="E7E6E6"/>
      </a:lt2>
      <a:accent1>
        <a:srgbClr val="007CD5"/>
      </a:accent1>
      <a:accent2>
        <a:srgbClr val="384851"/>
      </a:accent2>
      <a:accent3>
        <a:srgbClr val="00B2B1"/>
      </a:accent3>
      <a:accent4>
        <a:srgbClr val="FEC64D"/>
      </a:accent4>
      <a:accent5>
        <a:srgbClr val="0098C9"/>
      </a:accent5>
      <a:accent6>
        <a:srgbClr val="000000"/>
      </a:accent6>
      <a:hlink>
        <a:srgbClr val="000000"/>
      </a:hlink>
      <a:folHlink>
        <a:srgbClr val="6B767D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radata PPT Template 1018" id="{EE612F73-3E02-9F48-B8B0-975331B1AC45}" vid="{3E1481C8-D4F0-9A4A-AD9B-9994492B8A5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67114</TotalTime>
  <Words>5499</Words>
  <Application>Microsoft Office PowerPoint</Application>
  <PresentationFormat>Widescreen</PresentationFormat>
  <Paragraphs>1750</Paragraphs>
  <Slides>41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55" baseType="lpstr">
      <vt:lpstr>Arial Regular</vt:lpstr>
      <vt:lpstr>Menlo</vt:lpstr>
      <vt:lpstr>ＭＳ Ｐゴシック</vt:lpstr>
      <vt:lpstr>Roboto Regular</vt:lpstr>
      <vt:lpstr>Arial</vt:lpstr>
      <vt:lpstr>Calibri</vt:lpstr>
      <vt:lpstr>Cambria Math</vt:lpstr>
      <vt:lpstr>Consolas</vt:lpstr>
      <vt:lpstr>Courier New</vt:lpstr>
      <vt:lpstr>Roboto</vt:lpstr>
      <vt:lpstr>Symbol</vt:lpstr>
      <vt:lpstr>Times</vt:lpstr>
      <vt:lpstr>Times New Roman</vt:lpstr>
      <vt:lpstr>Theme1</vt:lpstr>
      <vt:lpstr>PowerPoint Presentation</vt:lpstr>
      <vt:lpstr>What is a Bitwise Operation?</vt:lpstr>
      <vt:lpstr>Bitwise (Bit to Bit) Operators in C</vt:lpstr>
      <vt:lpstr>Bitwise Not (vs Boolean Not)</vt:lpstr>
      <vt:lpstr>MVN (not)</vt:lpstr>
      <vt:lpstr>mvn – Copies NOT (~)</vt:lpstr>
      <vt:lpstr>Bitwise Instructions</vt:lpstr>
      <vt:lpstr>Bitwise versus C Boolean Operators</vt:lpstr>
      <vt:lpstr>The act (operation) of Masking</vt:lpstr>
      <vt:lpstr>Mask on</vt:lpstr>
      <vt:lpstr>Mask off</vt:lpstr>
      <vt:lpstr>Extracting (Isolate) a Field of Bits with a mask</vt:lpstr>
      <vt:lpstr>Finding if a bit is set</vt:lpstr>
      <vt:lpstr>Even/Odd</vt:lpstr>
      <vt:lpstr>MOD %&lt;power of 2&gt;</vt:lpstr>
      <vt:lpstr>Flipping bits: bit toggle Used in PA7/PA8</vt:lpstr>
      <vt:lpstr>Unsigned Integers (positive numbers) with Fixed # of Bits</vt:lpstr>
      <vt:lpstr>Problem: How to Encode Both Positive and Negative Integers</vt:lpstr>
      <vt:lpstr>Two’s Complement: The MSB Has a Negative Weight</vt:lpstr>
      <vt:lpstr>2's Complement Signed Integer Method</vt:lpstr>
      <vt:lpstr>Sign Extension (how type promotion works)</vt:lpstr>
      <vt:lpstr>Example: Two’s Complement Sign or bit Extension - 1</vt:lpstr>
      <vt:lpstr>Example: Two’s Complement Sign or bit Extension -2</vt:lpstr>
      <vt:lpstr>Sign Extension in C: Type casts</vt:lpstr>
      <vt:lpstr>Different Type of Numbers each have a Fixed # of Bits       Spanning one or more contiguous bytes of memory</vt:lpstr>
      <vt:lpstr>Byte Ordering of Numbers In Memory: Endianness</vt:lpstr>
      <vt:lpstr>Byte Ordering Example</vt:lpstr>
      <vt:lpstr>Byte Addressable Memory Shown as 32-bit words</vt:lpstr>
      <vt:lpstr>Using pointers to examine byte order (on pi-cluster)</vt:lpstr>
      <vt:lpstr>Shift and Rotate Instructions</vt:lpstr>
      <vt:lpstr>Shift Operations in C</vt:lpstr>
      <vt:lpstr>Arithmetic Shift Right Example: Testing Sign</vt:lpstr>
      <vt:lpstr>Arithmetic Shift Right Example: Testing SIgn</vt:lpstr>
      <vt:lpstr>Logical Shift &amp; Rotate Operations</vt:lpstr>
      <vt:lpstr>Extracting/Isolating  Unsigned Bitfields</vt:lpstr>
      <vt:lpstr>Extracting Signed Bitfields</vt:lpstr>
      <vt:lpstr>Inserting Bitfields – Inserting Source Field into Destination Field</vt:lpstr>
      <vt:lpstr>Inserting Bitfields – Isolating the Source Field</vt:lpstr>
      <vt:lpstr>Inserting Bitfields – Clearing the Destination Field</vt:lpstr>
      <vt:lpstr>Inserting Bitfields –   Combining Isolated Source and Cleared Destination</vt:lpstr>
      <vt:lpstr>Masking Summary</vt:lpstr>
    </vt:vector>
  </TitlesOfParts>
  <Manager/>
  <Company>Teradata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Keith Muller</dc:creator>
  <cp:keywords/>
  <dc:description/>
  <cp:lastModifiedBy>paul cao</cp:lastModifiedBy>
  <cp:revision>2911</cp:revision>
  <cp:lastPrinted>2022-12-09T05:34:31Z</cp:lastPrinted>
  <dcterms:created xsi:type="dcterms:W3CDTF">2018-10-05T16:35:28Z</dcterms:created>
  <dcterms:modified xsi:type="dcterms:W3CDTF">2024-05-13T15:50:07Z</dcterms:modified>
  <cp:category/>
</cp:coreProperties>
</file>